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2" autoAdjust="0"/>
    <p:restoredTop sz="94660"/>
  </p:normalViewPr>
  <p:slideViewPr>
    <p:cSldViewPr snapToGrid="0">
      <p:cViewPr varScale="1">
        <p:scale>
          <a:sx n="74" d="100"/>
          <a:sy n="74" d="100"/>
        </p:scale>
        <p:origin x="6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E7470AD1-96D1-4B84-9425-6FD2ACE9442D}" type="datetimeFigureOut">
              <a:rPr lang="it-IT" smtClean="0"/>
              <a:t>25/03/2022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2054739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7470AD1-96D1-4B84-9425-6FD2ACE9442D}" type="datetimeFigureOut">
              <a:rPr lang="it-IT" smtClean="0"/>
              <a:t>25/03/2022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53662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7470AD1-96D1-4B84-9425-6FD2ACE9442D}" type="datetimeFigureOut">
              <a:rPr lang="it-IT" smtClean="0"/>
              <a:t>25/03/2022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1223148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7470AD1-96D1-4B84-9425-6FD2ACE9442D}" type="datetimeFigureOut">
              <a:rPr lang="it-IT" smtClean="0"/>
              <a:t>25/03/2022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2977704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E7470AD1-96D1-4B84-9425-6FD2ACE9442D}" type="datetimeFigureOut">
              <a:rPr lang="it-IT" smtClean="0"/>
              <a:t>25/03/2022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289748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E7470AD1-96D1-4B84-9425-6FD2ACE9442D}" type="datetimeFigureOut">
              <a:rPr lang="it-IT" smtClean="0"/>
              <a:t>25/03/2022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234349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E7470AD1-96D1-4B84-9425-6FD2ACE9442D}" type="datetimeFigureOut">
              <a:rPr lang="it-IT" smtClean="0"/>
              <a:t>25/03/2022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361003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E7470AD1-96D1-4B84-9425-6FD2ACE9442D}" type="datetimeFigureOut">
              <a:rPr lang="it-IT" smtClean="0"/>
              <a:t>25/03/2022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268558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E7470AD1-96D1-4B84-9425-6FD2ACE9442D}" type="datetimeFigureOut">
              <a:rPr lang="it-IT" smtClean="0"/>
              <a:t>25/03/2022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199753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E7470AD1-96D1-4B84-9425-6FD2ACE9442D}" type="datetimeFigureOut">
              <a:rPr lang="it-IT" smtClean="0"/>
              <a:t>25/03/2022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315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E7470AD1-96D1-4B84-9425-6FD2ACE9442D}" type="datetimeFigureOut">
              <a:rPr lang="it-IT" smtClean="0"/>
              <a:t>25/03/2022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76268B95-E4DB-4A21-8491-CC3B21F5DDE1}" type="slidenum">
              <a:rPr lang="it-IT" smtClean="0"/>
              <a:t>‹N›</a:t>
            </a:fld>
            <a:endParaRPr lang="it-IT"/>
          </a:p>
        </p:txBody>
      </p:sp>
    </p:spTree>
    <p:extLst>
      <p:ext uri="{BB962C8B-B14F-4D97-AF65-F5344CB8AC3E}">
        <p14:creationId xmlns:p14="http://schemas.microsoft.com/office/powerpoint/2010/main" val="398850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470AD1-96D1-4B84-9425-6FD2ACE9442D}" type="datetimeFigureOut">
              <a:rPr lang="it-IT" smtClean="0"/>
              <a:t>25/03/2022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68B95-E4DB-4A21-8491-CC3B21F5DDE1}" type="slidenum">
              <a:rPr lang="it-IT" smtClean="0"/>
              <a:t>‹N›</a:t>
            </a:fld>
            <a:endParaRPr lang="it-IT"/>
          </a:p>
        </p:txBody>
      </p:sp>
    </p:spTree>
    <p:extLst>
      <p:ext uri="{BB962C8B-B14F-4D97-AF65-F5344CB8AC3E}">
        <p14:creationId xmlns:p14="http://schemas.microsoft.com/office/powerpoint/2010/main" val="12625982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4.wma"/><Relationship Id="rId7" Type="http://schemas.openxmlformats.org/officeDocument/2006/relationships/image" Target="../media/image13.png"/><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audio" Target="../media/media14.wm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media" Target="../media/media18.wma"/><Relationship Id="rId7" Type="http://schemas.openxmlformats.org/officeDocument/2006/relationships/image" Target="../media/image2.png"/><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audio" Target="../media/media18.wm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0.wma"/><Relationship Id="rId7"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audio" Target="../media/media11.wma"/><Relationship Id="rId5" Type="http://schemas.microsoft.com/office/2007/relationships/media" Target="../media/media11.wma"/><Relationship Id="rId4" Type="http://schemas.openxmlformats.org/officeDocument/2006/relationships/audio" Target="../media/media10.wma"/><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455313"/>
            <a:ext cx="9144000" cy="2952036"/>
          </a:xfrm>
        </p:spPr>
        <p:txBody>
          <a:bodyPr>
            <a:normAutofit/>
          </a:bodyPr>
          <a:lstStyle/>
          <a:p>
            <a:r>
              <a:rPr lang="it-IT" sz="7200" b="1" i="1" dirty="0" smtClean="0">
                <a:solidFill>
                  <a:srgbClr val="FF0000"/>
                </a:solidFill>
              </a:rPr>
              <a:t>DROGA E ALCOOL: GLI EFFETTI SUL CERVELLO</a:t>
            </a:r>
            <a:endParaRPr lang="it-IT" sz="7200" b="1" i="1" dirty="0">
              <a:solidFill>
                <a:srgbClr val="FF0000"/>
              </a:solidFill>
            </a:endParaRPr>
          </a:p>
        </p:txBody>
      </p:sp>
      <p:sp>
        <p:nvSpPr>
          <p:cNvPr id="3" name="Sottotitolo 2"/>
          <p:cNvSpPr>
            <a:spLocks noGrp="1"/>
          </p:cNvSpPr>
          <p:nvPr>
            <p:ph type="subTitle" idx="1"/>
          </p:nvPr>
        </p:nvSpPr>
        <p:spPr>
          <a:xfrm>
            <a:off x="1524000" y="3743706"/>
            <a:ext cx="9144000" cy="1655762"/>
          </a:xfrm>
        </p:spPr>
        <p:txBody>
          <a:bodyPr/>
          <a:lstStyle/>
          <a:p>
            <a:r>
              <a:rPr lang="it-IT" dirty="0" smtClean="0"/>
              <a:t>                             </a:t>
            </a:r>
            <a:endParaRPr lang="it-IT" dirty="0"/>
          </a:p>
        </p:txBody>
      </p:sp>
      <p:sp>
        <p:nvSpPr>
          <p:cNvPr id="4" name="CasellaDiTesto 3"/>
          <p:cNvSpPr txBox="1"/>
          <p:nvPr/>
        </p:nvSpPr>
        <p:spPr>
          <a:xfrm>
            <a:off x="8716850" y="5214802"/>
            <a:ext cx="3902299" cy="369332"/>
          </a:xfrm>
          <a:prstGeom prst="rect">
            <a:avLst/>
          </a:prstGeom>
          <a:noFill/>
        </p:spPr>
        <p:txBody>
          <a:bodyPr wrap="square" rtlCol="0">
            <a:spAutoFit/>
          </a:bodyPr>
          <a:lstStyle/>
          <a:p>
            <a:r>
              <a:rPr lang="it-IT" b="1" dirty="0" smtClean="0">
                <a:solidFill>
                  <a:srgbClr val="FF0000"/>
                </a:solidFill>
              </a:rPr>
              <a:t>Classe 2C 2021/2022</a:t>
            </a:r>
            <a:endParaRPr lang="it-IT" b="1" dirty="0">
              <a:solidFill>
                <a:srgbClr val="FF0000"/>
              </a:solidFill>
            </a:endParaRPr>
          </a:p>
        </p:txBody>
      </p:sp>
      <p:pic>
        <p:nvPicPr>
          <p:cNvPr id="5"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3199" y="746787"/>
            <a:ext cx="609600" cy="609600"/>
          </a:xfrm>
          <a:prstGeom prst="rect">
            <a:avLst/>
          </a:prstGeom>
        </p:spPr>
      </p:pic>
    </p:spTree>
    <p:extLst>
      <p:ext uri="{BB962C8B-B14F-4D97-AF65-F5344CB8AC3E}">
        <p14:creationId xmlns:p14="http://schemas.microsoft.com/office/powerpoint/2010/main" val="14745333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0" fill="hold"/>
                                        <p:tgtEl>
                                          <p:spTgt spid="5"/>
                                        </p:tgtEl>
                                      </p:cBhvr>
                                    </p:cmd>
                                  </p:childTnLst>
                                </p:cTn>
                              </p:par>
                            </p:childTnLst>
                          </p:cTn>
                        </p:par>
                      </p:childTnLst>
                    </p:cTn>
                  </p:par>
                </p:childTnLst>
              </p:cTn>
              <p:nextCondLst>
                <p:cond evt="onClick" delay="0">
                  <p:tgtEl>
                    <p:spTgt spid="5"/>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STUPEFACENTI</a:t>
            </a:r>
            <a:endParaRPr lang="it-IT" b="1" dirty="0">
              <a:solidFill>
                <a:srgbClr val="FF0000"/>
              </a:solidFill>
            </a:endParaRPr>
          </a:p>
        </p:txBody>
      </p:sp>
      <p:sp>
        <p:nvSpPr>
          <p:cNvPr id="3" name="Segnaposto contenuto 2"/>
          <p:cNvSpPr>
            <a:spLocks noGrp="1"/>
          </p:cNvSpPr>
          <p:nvPr>
            <p:ph idx="1"/>
          </p:nvPr>
        </p:nvSpPr>
        <p:spPr>
          <a:xfrm>
            <a:off x="838199" y="1300766"/>
            <a:ext cx="11036121" cy="1481071"/>
          </a:xfrm>
        </p:spPr>
        <p:txBody>
          <a:bodyPr>
            <a:normAutofit fontScale="85000" lnSpcReduction="20000"/>
          </a:bodyPr>
          <a:lstStyle/>
          <a:p>
            <a:pPr algn="just"/>
            <a:r>
              <a:rPr lang="it-IT" dirty="0" smtClean="0"/>
              <a:t>Tutti gli stupefacenti sono sostanze che vanno ad alterare i neurotrasmettitori, aumentandone la produzione appunto se da una parte abbiamo una temporanea sensazione di benessere, dall’altra sono presenti crisi di astinenza. Difatti ci sono gravi problemi come ad esempio l’overdose che avviene quando viene iniettata nel corpo una quantità eccessiva di sostanza andando in asfissia.</a:t>
            </a:r>
            <a:endParaRPr lang="it-IT" dirty="0"/>
          </a:p>
        </p:txBody>
      </p:sp>
      <p:pic>
        <p:nvPicPr>
          <p:cNvPr id="5" name="Immagine 4"/>
          <p:cNvPicPr>
            <a:picLocks noChangeAspect="1"/>
          </p:cNvPicPr>
          <p:nvPr/>
        </p:nvPicPr>
        <p:blipFill>
          <a:blip r:embed="rId4"/>
          <a:stretch>
            <a:fillRect/>
          </a:stretch>
        </p:blipFill>
        <p:spPr>
          <a:xfrm>
            <a:off x="1056067" y="2781837"/>
            <a:ext cx="10406130" cy="3921616"/>
          </a:xfrm>
          <a:prstGeom prst="rect">
            <a:avLst/>
          </a:prstGeom>
        </p:spPr>
      </p:pic>
      <p:pic>
        <p:nvPicPr>
          <p:cNvPr id="7"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7741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1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DROGHE</a:t>
            </a:r>
            <a:endParaRPr lang="it-IT" b="1" dirty="0">
              <a:solidFill>
                <a:srgbClr val="FF0000"/>
              </a:solidFill>
            </a:endParaRPr>
          </a:p>
        </p:txBody>
      </p:sp>
      <p:sp>
        <p:nvSpPr>
          <p:cNvPr id="3" name="Segnaposto contenuto 2"/>
          <p:cNvSpPr>
            <a:spLocks noGrp="1"/>
          </p:cNvSpPr>
          <p:nvPr>
            <p:ph idx="1"/>
          </p:nvPr>
        </p:nvSpPr>
        <p:spPr>
          <a:xfrm>
            <a:off x="141668" y="1532586"/>
            <a:ext cx="7302321" cy="4644377"/>
          </a:xfrm>
        </p:spPr>
        <p:txBody>
          <a:bodyPr>
            <a:normAutofit/>
          </a:bodyPr>
          <a:lstStyle/>
          <a:p>
            <a:pPr algn="just"/>
            <a:r>
              <a:rPr lang="it-IT" sz="2400" b="1" dirty="0" smtClean="0"/>
              <a:t>CANNABIS</a:t>
            </a:r>
            <a:r>
              <a:rPr lang="it-IT" sz="2400" dirty="0" smtClean="0"/>
              <a:t> da sensazioni di benessere con un’alterazione della realtà, può agire sia da eccitante sia che da sedativo e un uso prolungato può portare alla depressione. Tali aspetti sono dovuti dalla liberazione della dopamina</a:t>
            </a:r>
          </a:p>
          <a:p>
            <a:endParaRPr lang="it-IT" sz="2400" b="1" dirty="0" smtClean="0"/>
          </a:p>
          <a:p>
            <a:endParaRPr lang="it-IT" sz="2400" b="1" dirty="0"/>
          </a:p>
          <a:p>
            <a:r>
              <a:rPr lang="it-IT" sz="2400" b="1" dirty="0" smtClean="0"/>
              <a:t>COCAINA</a:t>
            </a:r>
            <a:r>
              <a:rPr lang="it-IT" sz="2400" dirty="0" smtClean="0"/>
              <a:t> stimola la liberazione della dopamina causando la scomparsa della stanchezza sia fisica che mentale. Essa può essere inalata, iniettata, è fumata e causa dimagrimento e riduzione delle capacità mentali</a:t>
            </a:r>
          </a:p>
          <a:p>
            <a:endParaRPr lang="it-IT" sz="2400" dirty="0"/>
          </a:p>
        </p:txBody>
      </p:sp>
      <p:pic>
        <p:nvPicPr>
          <p:cNvPr id="4" name="Immagine 3"/>
          <p:cNvPicPr>
            <a:picLocks noChangeAspect="1"/>
          </p:cNvPicPr>
          <p:nvPr/>
        </p:nvPicPr>
        <p:blipFill>
          <a:blip r:embed="rId6"/>
          <a:stretch>
            <a:fillRect/>
          </a:stretch>
        </p:blipFill>
        <p:spPr>
          <a:xfrm>
            <a:off x="7443990" y="1027906"/>
            <a:ext cx="4097952" cy="2484778"/>
          </a:xfrm>
          <a:prstGeom prst="rect">
            <a:avLst/>
          </a:prstGeom>
        </p:spPr>
      </p:pic>
      <p:pic>
        <p:nvPicPr>
          <p:cNvPr id="5" name="Immagine 4"/>
          <p:cNvPicPr>
            <a:picLocks noChangeAspect="1"/>
          </p:cNvPicPr>
          <p:nvPr/>
        </p:nvPicPr>
        <p:blipFill>
          <a:blip r:embed="rId7"/>
          <a:stretch>
            <a:fillRect/>
          </a:stretch>
        </p:blipFill>
        <p:spPr>
          <a:xfrm>
            <a:off x="7443989" y="3854774"/>
            <a:ext cx="4097953" cy="2666175"/>
          </a:xfrm>
          <a:prstGeom prst="rect">
            <a:avLst/>
          </a:prstGeom>
        </p:spPr>
      </p:pic>
      <p:pic>
        <p:nvPicPr>
          <p:cNvPr id="8"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748011" y="2858149"/>
            <a:ext cx="609600" cy="609600"/>
          </a:xfrm>
          <a:prstGeom prst="rect">
            <a:avLst/>
          </a:prstGeom>
        </p:spPr>
      </p:pic>
      <p:pic>
        <p:nvPicPr>
          <p:cNvPr id="11" name="Segnale acust. regist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791200" y="3467749"/>
            <a:ext cx="609600" cy="609600"/>
          </a:xfrm>
          <a:prstGeom prst="rect">
            <a:avLst/>
          </a:prstGeom>
        </p:spPr>
      </p:pic>
    </p:spTree>
    <p:extLst>
      <p:ext uri="{BB962C8B-B14F-4D97-AF65-F5344CB8AC3E}">
        <p14:creationId xmlns:p14="http://schemas.microsoft.com/office/powerpoint/2010/main" val="5868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4"/>
                                        </p:tgtEl>
                                        <p:attrNameLst>
                                          <p:attrName>r</p:attrName>
                                        </p:attrNameLst>
                                      </p:cBhvr>
                                    </p:animRot>
                                    <p:animRot by="-240000">
                                      <p:cBhvr>
                                        <p:cTn id="24" dur="200" fill="hold">
                                          <p:stCondLst>
                                            <p:cond delay="200"/>
                                          </p:stCondLst>
                                        </p:cTn>
                                        <p:tgtEl>
                                          <p:spTgt spid="4"/>
                                        </p:tgtEl>
                                        <p:attrNameLst>
                                          <p:attrName>r</p:attrName>
                                        </p:attrNameLst>
                                      </p:cBhvr>
                                    </p:animRot>
                                    <p:animRot by="240000">
                                      <p:cBhvr>
                                        <p:cTn id="25" dur="200" fill="hold">
                                          <p:stCondLst>
                                            <p:cond delay="400"/>
                                          </p:stCondLst>
                                        </p:cTn>
                                        <p:tgtEl>
                                          <p:spTgt spid="4"/>
                                        </p:tgtEl>
                                        <p:attrNameLst>
                                          <p:attrName>r</p:attrName>
                                        </p:attrNameLst>
                                      </p:cBhvr>
                                    </p:animRot>
                                    <p:animRot by="-240000">
                                      <p:cBhvr>
                                        <p:cTn id="26" dur="200" fill="hold">
                                          <p:stCondLst>
                                            <p:cond delay="600"/>
                                          </p:stCondLst>
                                        </p:cTn>
                                        <p:tgtEl>
                                          <p:spTgt spid="4"/>
                                        </p:tgtEl>
                                        <p:attrNameLst>
                                          <p:attrName>r</p:attrName>
                                        </p:attrNameLst>
                                      </p:cBhvr>
                                    </p:animRot>
                                    <p:animRot by="120000">
                                      <p:cBhvr>
                                        <p:cTn id="27" dur="200" fill="hold">
                                          <p:stCondLst>
                                            <p:cond delay="800"/>
                                          </p:stCondLst>
                                        </p:cTn>
                                        <p:tgtEl>
                                          <p:spTgt spid="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5"/>
                                        </p:tgtEl>
                                        <p:attrNameLst>
                                          <p:attrName>r</p:attrName>
                                        </p:attrNameLst>
                                      </p:cBhvr>
                                    </p:animRot>
                                    <p:animRot by="-240000">
                                      <p:cBhvr>
                                        <p:cTn id="32" dur="200" fill="hold">
                                          <p:stCondLst>
                                            <p:cond delay="200"/>
                                          </p:stCondLst>
                                        </p:cTn>
                                        <p:tgtEl>
                                          <p:spTgt spid="5"/>
                                        </p:tgtEl>
                                        <p:attrNameLst>
                                          <p:attrName>r</p:attrName>
                                        </p:attrNameLst>
                                      </p:cBhvr>
                                    </p:animRot>
                                    <p:animRot by="240000">
                                      <p:cBhvr>
                                        <p:cTn id="33" dur="200" fill="hold">
                                          <p:stCondLst>
                                            <p:cond delay="400"/>
                                          </p:stCondLst>
                                        </p:cTn>
                                        <p:tgtEl>
                                          <p:spTgt spid="5"/>
                                        </p:tgtEl>
                                        <p:attrNameLst>
                                          <p:attrName>r</p:attrName>
                                        </p:attrNameLst>
                                      </p:cBhvr>
                                    </p:animRot>
                                    <p:animRot by="-240000">
                                      <p:cBhvr>
                                        <p:cTn id="34" dur="200" fill="hold">
                                          <p:stCondLst>
                                            <p:cond delay="600"/>
                                          </p:stCondLst>
                                        </p:cTn>
                                        <p:tgtEl>
                                          <p:spTgt spid="5"/>
                                        </p:tgtEl>
                                        <p:attrNameLst>
                                          <p:attrName>r</p:attrName>
                                        </p:attrNameLst>
                                      </p:cBhvr>
                                    </p:animRot>
                                    <p:animRot by="120000">
                                      <p:cBhvr>
                                        <p:cTn id="35"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8"/>
                    </p:tgtEl>
                  </p:cond>
                </p:stCondLst>
                <p:endSync evt="end" delay="0">
                  <p:rtn val="all"/>
                </p:endSync>
                <p:childTnLst>
                  <p:par>
                    <p:cTn id="37" fill="hold">
                      <p:stCondLst>
                        <p:cond delay="0"/>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23545" fill="hold"/>
                                        <p:tgtEl>
                                          <p:spTgt spid="8"/>
                                        </p:tgtEl>
                                      </p:cBhvr>
                                    </p:cmd>
                                  </p:childTnLst>
                                </p:cTn>
                              </p:par>
                            </p:childTnLst>
                          </p:cTn>
                        </p:par>
                      </p:childTnLst>
                    </p:cTn>
                  </p:par>
                </p:childTnLst>
              </p:cTn>
              <p:nextCondLst>
                <p:cond evt="onClick" delay="0">
                  <p:tgtEl>
                    <p:spTgt spid="8"/>
                  </p:tgtEl>
                </p:cond>
              </p:nextCondLst>
            </p:seq>
            <p:audio>
              <p:cMediaNode vol="80000">
                <p:cTn id="41" fill="hold" display="0">
                  <p:stCondLst>
                    <p:cond delay="indefinite"/>
                  </p:stCondLst>
                  <p:endCondLst>
                    <p:cond evt="onStopAudio" delay="0">
                      <p:tgtEl>
                        <p:sldTgt/>
                      </p:tgtEl>
                    </p:cond>
                  </p:endCondLst>
                </p:cTn>
                <p:tgtEl>
                  <p:spTgt spid="8"/>
                </p:tgtEl>
              </p:cMediaNode>
            </p:audio>
            <p:seq concurrent="1" nextAc="seek">
              <p:cTn id="42" restart="whenNotActive" fill="hold" evtFilter="cancelBubble" nodeType="interactiveSeq">
                <p:stCondLst>
                  <p:cond evt="onClick" delay="0">
                    <p:tgtEl>
                      <p:spTgt spid="11"/>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33018" fill="hold"/>
                                        <p:tgtEl>
                                          <p:spTgt spid="11"/>
                                        </p:tgtEl>
                                      </p:cBhvr>
                                    </p:cmd>
                                  </p:childTnLst>
                                </p:cTn>
                              </p:par>
                            </p:childTnLst>
                          </p:cTn>
                        </p:par>
                      </p:childTnLst>
                    </p:cTn>
                  </p:par>
                </p:childTnLst>
              </p:cTn>
              <p:nextCondLst>
                <p:cond evt="onClick" delay="0">
                  <p:tgtEl>
                    <p:spTgt spid="11"/>
                  </p:tgtEl>
                </p:cond>
              </p:nextCondLst>
            </p:seq>
            <p:audio>
              <p:cMediaNode vol="80000">
                <p:cTn id="47" fill="hold" display="0">
                  <p:stCondLst>
                    <p:cond delay="indefinite"/>
                  </p:stCondLst>
                  <p:endCondLst>
                    <p:cond evt="onStopAudio" delay="0">
                      <p:tgtEl>
                        <p:sldTgt/>
                      </p:tgtEl>
                    </p:cond>
                  </p:endCondLst>
                </p:cTn>
                <p:tgtEl>
                  <p:spTgt spid="11"/>
                </p:tgtEl>
              </p:cMediaNode>
            </p:audio>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idx="1"/>
          </p:nvPr>
        </p:nvSpPr>
        <p:spPr>
          <a:xfrm>
            <a:off x="838201" y="103188"/>
            <a:ext cx="6129270" cy="6073775"/>
          </a:xfrm>
        </p:spPr>
        <p:txBody>
          <a:bodyPr>
            <a:normAutofit fontScale="92500" lnSpcReduction="10000"/>
          </a:bodyPr>
          <a:lstStyle/>
          <a:p>
            <a:endParaRPr lang="it-IT" dirty="0" smtClean="0"/>
          </a:p>
          <a:p>
            <a:endParaRPr lang="it-IT" dirty="0"/>
          </a:p>
          <a:p>
            <a:pPr algn="just"/>
            <a:r>
              <a:rPr lang="it-IT" b="1" dirty="0" smtClean="0">
                <a:solidFill>
                  <a:srgbClr val="FF0000"/>
                </a:solidFill>
              </a:rPr>
              <a:t>EROINA </a:t>
            </a:r>
            <a:r>
              <a:rPr lang="it-IT" dirty="0"/>
              <a:t>insieme alla morfina determina un benessere a causa della liberazione della dopamina. Causa gravi crisi di astinenza in cui si osserva tachicardia, tremori e dolori diffusi</a:t>
            </a:r>
          </a:p>
          <a:p>
            <a:r>
              <a:rPr lang="it-IT" b="1" dirty="0">
                <a:solidFill>
                  <a:srgbClr val="FF0000"/>
                </a:solidFill>
              </a:rPr>
              <a:t>ANFETAMINE</a:t>
            </a:r>
            <a:r>
              <a:rPr lang="it-IT" dirty="0"/>
              <a:t> sono pasticche. </a:t>
            </a:r>
            <a:r>
              <a:rPr lang="it-IT" dirty="0" smtClean="0"/>
              <a:t>Causano la </a:t>
            </a:r>
            <a:r>
              <a:rPr lang="it-IT" dirty="0"/>
              <a:t>produzione di adrenalina </a:t>
            </a:r>
            <a:r>
              <a:rPr lang="it-IT" dirty="0" smtClean="0"/>
              <a:t>aumentando </a:t>
            </a:r>
            <a:r>
              <a:rPr lang="it-IT" dirty="0"/>
              <a:t>le capacità di attenzione eliminando il senso di fatica sia fisica che psichica. Causa la vaso costrizione ipertensione e tachicardia</a:t>
            </a:r>
          </a:p>
          <a:p>
            <a:r>
              <a:rPr lang="it-IT" b="1" dirty="0" smtClean="0">
                <a:solidFill>
                  <a:srgbClr val="FF0000"/>
                </a:solidFill>
              </a:rPr>
              <a:t>LSD</a:t>
            </a:r>
            <a:r>
              <a:rPr lang="it-IT" dirty="0" smtClean="0"/>
              <a:t> è un potente allucinogeno essa causa allucinazioni di tipo visivo uditivo e fisico per un eccessivo rilascio di serotonina. L’effetto può durare anche 5 ore ma a volte si prolunga per giorni</a:t>
            </a:r>
            <a:endParaRPr lang="it-IT" dirty="0"/>
          </a:p>
        </p:txBody>
      </p:sp>
      <p:pic>
        <p:nvPicPr>
          <p:cNvPr id="6" name="Immagine 5"/>
          <p:cNvPicPr>
            <a:picLocks noChangeAspect="1"/>
          </p:cNvPicPr>
          <p:nvPr/>
        </p:nvPicPr>
        <p:blipFill>
          <a:blip r:embed="rId4"/>
          <a:stretch>
            <a:fillRect/>
          </a:stretch>
        </p:blipFill>
        <p:spPr>
          <a:xfrm>
            <a:off x="6967471" y="1476956"/>
            <a:ext cx="5061397" cy="3979572"/>
          </a:xfrm>
          <a:prstGeom prst="rect">
            <a:avLst/>
          </a:prstGeom>
        </p:spPr>
      </p:pic>
      <p:pic>
        <p:nvPicPr>
          <p:cNvPr id="8"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7000" y="756521"/>
            <a:ext cx="609600" cy="609600"/>
          </a:xfrm>
          <a:prstGeom prst="rect">
            <a:avLst/>
          </a:prstGeom>
        </p:spPr>
      </p:pic>
    </p:spTree>
    <p:extLst>
      <p:ext uri="{BB962C8B-B14F-4D97-AF65-F5344CB8AC3E}">
        <p14:creationId xmlns:p14="http://schemas.microsoft.com/office/powerpoint/2010/main" val="6913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7" presetClass="emph" presetSubtype="0" fill="remove" nodeType="clickEffect">
                                  <p:stCondLst>
                                    <p:cond delay="0"/>
                                  </p:stCondLst>
                                  <p:childTnLst>
                                    <p:animClr clrSpc="rgb" dir="cw">
                                      <p:cBhvr override="childStyle">
                                        <p:cTn id="24" dur="250" autoRev="1" fill="remove"/>
                                        <p:tgtEl>
                                          <p:spTgt spid="6"/>
                                        </p:tgtEl>
                                        <p:attrNameLst>
                                          <p:attrName>style.color</p:attrName>
                                        </p:attrNameLst>
                                      </p:cBhvr>
                                      <p:to>
                                        <a:schemeClr val="bg1"/>
                                      </p:to>
                                    </p:animClr>
                                    <p:animClr clrSpc="rgb" dir="cw">
                                      <p:cBhvr>
                                        <p:cTn id="25" dur="250" autoRev="1" fill="remove"/>
                                        <p:tgtEl>
                                          <p:spTgt spid="6"/>
                                        </p:tgtEl>
                                        <p:attrNameLst>
                                          <p:attrName>fillcolor</p:attrName>
                                        </p:attrNameLst>
                                      </p:cBhvr>
                                      <p:to>
                                        <a:schemeClr val="bg1"/>
                                      </p:to>
                                    </p:animClr>
                                    <p:set>
                                      <p:cBhvr>
                                        <p:cTn id="26" dur="250" autoRev="1" fill="remove"/>
                                        <p:tgtEl>
                                          <p:spTgt spid="6"/>
                                        </p:tgtEl>
                                        <p:attrNameLst>
                                          <p:attrName>fill.type</p:attrName>
                                        </p:attrNameLst>
                                      </p:cBhvr>
                                      <p:to>
                                        <p:strVal val="solid"/>
                                      </p:to>
                                    </p:set>
                                    <p:set>
                                      <p:cBhvr>
                                        <p:cTn id="27"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38034" fill="hold"/>
                                        <p:tgtEl>
                                          <p:spTgt spid="8"/>
                                        </p:tgtEl>
                                      </p:cBhvr>
                                    </p:cmd>
                                  </p:childTnLst>
                                </p:cTn>
                              </p:par>
                            </p:childTnLst>
                          </p:cTn>
                        </p:par>
                      </p:childTnLst>
                    </p:cTn>
                  </p:par>
                </p:childTnLst>
              </p:cTn>
              <p:nextCondLst>
                <p:cond evt="onClick" delay="0">
                  <p:tgtEl>
                    <p:spTgt spid="8"/>
                  </p:tgtEl>
                </p:cond>
              </p:nextCondLst>
            </p:seq>
            <p:audio>
              <p:cMediaNode vol="80000">
                <p:cTn id="33" fill="hold" display="0">
                  <p:stCondLst>
                    <p:cond delay="indefinite"/>
                  </p:stCondLst>
                  <p:endCondLst>
                    <p:cond evt="onStopAudio" delay="0">
                      <p:tgtEl>
                        <p:sldTgt/>
                      </p:tgtEl>
                    </p:cond>
                  </p:endCondLst>
                </p:cTn>
                <p:tgtEl>
                  <p:spTgt spid="8"/>
                </p:tgtEl>
              </p:cMediaNode>
            </p:audio>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FERMENTAZIONE ALCOLICA</a:t>
            </a:r>
            <a:endParaRPr lang="it-IT" b="1" dirty="0">
              <a:solidFill>
                <a:srgbClr val="FF0000"/>
              </a:solidFill>
            </a:endParaRPr>
          </a:p>
        </p:txBody>
      </p:sp>
      <p:sp>
        <p:nvSpPr>
          <p:cNvPr id="3" name="Segnaposto contenuto 2"/>
          <p:cNvSpPr>
            <a:spLocks noGrp="1"/>
          </p:cNvSpPr>
          <p:nvPr>
            <p:ph idx="1"/>
          </p:nvPr>
        </p:nvSpPr>
        <p:spPr>
          <a:xfrm>
            <a:off x="838200" y="1442434"/>
            <a:ext cx="5923208" cy="4734529"/>
          </a:xfrm>
        </p:spPr>
        <p:txBody>
          <a:bodyPr>
            <a:normAutofit lnSpcReduction="10000"/>
          </a:bodyPr>
          <a:lstStyle/>
          <a:p>
            <a:pPr algn="just"/>
            <a:r>
              <a:rPr lang="it-IT" dirty="0" smtClean="0"/>
              <a:t>Ad opera </a:t>
            </a:r>
            <a:r>
              <a:rPr lang="it-IT" smtClean="0"/>
              <a:t>di alcuni </a:t>
            </a:r>
            <a:r>
              <a:rPr lang="it-IT" dirty="0" smtClean="0"/>
              <a:t>lieviti </a:t>
            </a:r>
            <a:r>
              <a:rPr lang="it-IT" dirty="0" smtClean="0"/>
              <a:t>avviene </a:t>
            </a:r>
            <a:r>
              <a:rPr lang="it-IT" dirty="0" smtClean="0"/>
              <a:t>la FERMENTAZIONE ALCOLICA dove il glucosio si trasforma in acido piruvico. In assenza d’ossigeno l’acido piruvico viene trasformato in acetaldeide, che diventa alcol etilico. Il vino e la birra derivano dai processi di fermentazione dell’uva e del luppolo e hanno un grado alcolico non superiore ai 16 °C mentre bevande distillate quali ad esempio la vodka, hanno un grado alcolico tra i 40 e 50 °C.</a:t>
            </a:r>
            <a:endParaRPr lang="it-IT" dirty="0"/>
          </a:p>
        </p:txBody>
      </p:sp>
      <p:pic>
        <p:nvPicPr>
          <p:cNvPr id="5" name="Immagine 4"/>
          <p:cNvPicPr>
            <a:picLocks noChangeAspect="1"/>
          </p:cNvPicPr>
          <p:nvPr/>
        </p:nvPicPr>
        <p:blipFill>
          <a:blip r:embed="rId4"/>
          <a:stretch>
            <a:fillRect/>
          </a:stretch>
        </p:blipFill>
        <p:spPr>
          <a:xfrm>
            <a:off x="6761408" y="1442434"/>
            <a:ext cx="4726547" cy="3979572"/>
          </a:xfrm>
          <a:prstGeom prst="rect">
            <a:avLst/>
          </a:prstGeom>
        </p:spPr>
      </p:pic>
      <p:pic>
        <p:nvPicPr>
          <p:cNvPr id="8"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5081" y="598980"/>
            <a:ext cx="609600" cy="609600"/>
          </a:xfrm>
          <a:prstGeom prst="rect">
            <a:avLst/>
          </a:prstGeom>
        </p:spPr>
      </p:pic>
    </p:spTree>
    <p:extLst>
      <p:ext uri="{BB962C8B-B14F-4D97-AF65-F5344CB8AC3E}">
        <p14:creationId xmlns:p14="http://schemas.microsoft.com/office/powerpoint/2010/main" val="349985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5031" fill="hold"/>
                                        <p:tgtEl>
                                          <p:spTgt spid="8"/>
                                        </p:tgtEl>
                                      </p:cBhvr>
                                    </p:cmd>
                                  </p:childTnLst>
                                </p:cTn>
                              </p:par>
                            </p:childTnLst>
                          </p:cTn>
                        </p:par>
                      </p:childTnLst>
                    </p:cTn>
                  </p:par>
                </p:childTnLst>
              </p:cTn>
              <p:nextCondLst>
                <p:cond evt="onClick" delay="0">
                  <p:tgtEl>
                    <p:spTgt spid="8"/>
                  </p:tgtEl>
                </p:cond>
              </p:nextCondLst>
            </p:seq>
            <p:audio>
              <p:cMediaNode vol="80000">
                <p:cTn id="20"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I DANNI DELL’ ALCOOL</a:t>
            </a:r>
            <a:endParaRPr lang="it-IT" b="1" dirty="0">
              <a:solidFill>
                <a:srgbClr val="FF0000"/>
              </a:solidFill>
            </a:endParaRPr>
          </a:p>
        </p:txBody>
      </p:sp>
      <p:sp>
        <p:nvSpPr>
          <p:cNvPr id="3" name="Segnaposto contenuto 2"/>
          <p:cNvSpPr>
            <a:spLocks noGrp="1"/>
          </p:cNvSpPr>
          <p:nvPr>
            <p:ph idx="1"/>
          </p:nvPr>
        </p:nvSpPr>
        <p:spPr>
          <a:xfrm>
            <a:off x="838200" y="1390918"/>
            <a:ext cx="6232301" cy="4786045"/>
          </a:xfrm>
        </p:spPr>
        <p:txBody>
          <a:bodyPr>
            <a:normAutofit fontScale="85000" lnSpcReduction="20000"/>
          </a:bodyPr>
          <a:lstStyle/>
          <a:p>
            <a:pPr algn="just"/>
            <a:r>
              <a:rPr lang="it-IT" dirty="0" smtClean="0"/>
              <a:t>Il danno epatico e l’eccesso di produzione di acetaldeide, perché si accumula negli epatociti, si trasforma in acido acetico e determina la loro distruzione. A livello del cervello abbiamo la barriera ematoencefalica che caratterizzata dai capillari sanguigni e non lascia passare nessuna sostanza ad eccezione dell’alcool. </a:t>
            </a:r>
          </a:p>
          <a:p>
            <a:pPr algn="just"/>
            <a:r>
              <a:rPr lang="it-IT" dirty="0" smtClean="0"/>
              <a:t>La quantità di alcool consentito in un organismo e di 25 grammi al giorno che corrispondono a 32 ml. L’abuso compromette l’integrità dell’organismo causando danni permanenti a causa del fegato e del sistema nervoso. Nei giovani al di sotto dei 20 anni, la tolleranza è minore perché manca l’enzima capace di degradare l’alcool </a:t>
            </a:r>
            <a:endParaRPr lang="it-IT" dirty="0"/>
          </a:p>
        </p:txBody>
      </p:sp>
      <p:pic>
        <p:nvPicPr>
          <p:cNvPr id="4" name="Immagine 3"/>
          <p:cNvPicPr>
            <a:picLocks noChangeAspect="1"/>
          </p:cNvPicPr>
          <p:nvPr/>
        </p:nvPicPr>
        <p:blipFill>
          <a:blip r:embed="rId6"/>
          <a:stretch>
            <a:fillRect/>
          </a:stretch>
        </p:blipFill>
        <p:spPr>
          <a:xfrm>
            <a:off x="7225049" y="1690688"/>
            <a:ext cx="4507605" cy="3734874"/>
          </a:xfrm>
          <a:prstGeom prst="rect">
            <a:avLst/>
          </a:prstGeom>
        </p:spPr>
      </p:pic>
      <p:pic>
        <p:nvPicPr>
          <p:cNvPr id="5"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778401" y="735817"/>
            <a:ext cx="609600" cy="609600"/>
          </a:xfrm>
          <a:prstGeom prst="rect">
            <a:avLst/>
          </a:prstGeom>
        </p:spPr>
      </p:pic>
      <p:pic>
        <p:nvPicPr>
          <p:cNvPr id="6" name="Segnale acust. regist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615449" y="5425562"/>
            <a:ext cx="609600" cy="609600"/>
          </a:xfrm>
          <a:prstGeom prst="rect">
            <a:avLst/>
          </a:prstGeom>
        </p:spPr>
      </p:pic>
    </p:spTree>
    <p:extLst>
      <p:ext uri="{BB962C8B-B14F-4D97-AF65-F5344CB8AC3E}">
        <p14:creationId xmlns:p14="http://schemas.microsoft.com/office/powerpoint/2010/main" val="38546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29024" fill="hold"/>
                                        <p:tgtEl>
                                          <p:spTgt spid="5"/>
                                        </p:tgtEl>
                                      </p:cBhvr>
                                    </p:cmd>
                                  </p:childTnLst>
                                </p:cTn>
                              </p:par>
                            </p:childTnLst>
                          </p:cTn>
                        </p:par>
                      </p:childTnLst>
                    </p:cTn>
                  </p:par>
                </p:childTnLst>
              </p:cTn>
              <p:nextCondLst>
                <p:cond evt="onClick" delay="0">
                  <p:tgtEl>
                    <p:spTgt spid="5"/>
                  </p:tgtEl>
                </p:cond>
              </p:nextCondLst>
            </p:seq>
            <p:audio>
              <p:cMediaNode vol="80000">
                <p:cTn id="30" fill="hold" display="0">
                  <p:stCondLst>
                    <p:cond delay="indefinite"/>
                  </p:stCondLst>
                  <p:endCondLst>
                    <p:cond evt="onStopAudio" delay="0">
                      <p:tgtEl>
                        <p:sldTgt/>
                      </p:tgtEl>
                    </p:cond>
                  </p:endCondLst>
                </p:cTn>
                <p:tgtEl>
                  <p:spTgt spid="5"/>
                </p:tgtEl>
              </p:cMediaNode>
            </p:audi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38545" fill="hold"/>
                                        <p:tgtEl>
                                          <p:spTgt spid="6"/>
                                        </p:tgtEl>
                                      </p:cBhvr>
                                    </p:cmd>
                                  </p:childTnLst>
                                </p:cTn>
                              </p:par>
                            </p:childTnLst>
                          </p:cTn>
                        </p:par>
                      </p:childTnLst>
                    </p:cTn>
                  </p:par>
                </p:childTnLst>
              </p:cTn>
              <p:nextCondLst>
                <p:cond evt="onClick" delay="0">
                  <p:tgtEl>
                    <p:spTgt spid="6"/>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3654" y="365126"/>
            <a:ext cx="10515600" cy="943170"/>
          </a:xfrm>
        </p:spPr>
        <p:txBody>
          <a:bodyPr/>
          <a:lstStyle/>
          <a:p>
            <a:r>
              <a:rPr lang="it-IT" b="1" dirty="0" smtClean="0">
                <a:solidFill>
                  <a:srgbClr val="FF0000"/>
                </a:solidFill>
              </a:rPr>
              <a:t>ENCEFALO</a:t>
            </a:r>
            <a:endParaRPr lang="it-IT" b="1" dirty="0">
              <a:solidFill>
                <a:srgbClr val="FF0000"/>
              </a:solidFill>
            </a:endParaRPr>
          </a:p>
        </p:txBody>
      </p:sp>
      <p:sp>
        <p:nvSpPr>
          <p:cNvPr id="3" name="Segnaposto contenuto 2"/>
          <p:cNvSpPr>
            <a:spLocks noGrp="1"/>
          </p:cNvSpPr>
          <p:nvPr>
            <p:ph idx="1"/>
          </p:nvPr>
        </p:nvSpPr>
        <p:spPr>
          <a:xfrm>
            <a:off x="323558" y="1153551"/>
            <a:ext cx="6780627" cy="5023412"/>
          </a:xfrm>
        </p:spPr>
        <p:txBody>
          <a:bodyPr>
            <a:normAutofit/>
          </a:bodyPr>
          <a:lstStyle/>
          <a:p>
            <a:r>
              <a:rPr lang="it-IT" dirty="0" smtClean="0"/>
              <a:t>Esso è suddiviso in tante aree con ognuna specifiche funzioni .La parte più antica dell’encefalo si chiama </a:t>
            </a:r>
            <a:r>
              <a:rPr lang="it-IT" dirty="0" smtClean="0">
                <a:solidFill>
                  <a:srgbClr val="0070C0"/>
                </a:solidFill>
                <a:effectLst>
                  <a:outerShdw blurRad="38100" dist="38100" dir="2700000" algn="tl">
                    <a:srgbClr val="000000">
                      <a:alpha val="43137"/>
                    </a:srgbClr>
                  </a:outerShdw>
                </a:effectLst>
              </a:rPr>
              <a:t>DIENCEFALO</a:t>
            </a:r>
            <a:r>
              <a:rPr lang="it-IT" dirty="0" smtClean="0"/>
              <a:t>. Esso è costituito dal </a:t>
            </a:r>
            <a:r>
              <a:rPr lang="it-IT" dirty="0" smtClean="0">
                <a:solidFill>
                  <a:srgbClr val="FF0000"/>
                </a:solidFill>
                <a:effectLst>
                  <a:outerShdw blurRad="38100" dist="38100" dir="2700000" algn="tl">
                    <a:srgbClr val="000000">
                      <a:alpha val="43137"/>
                    </a:srgbClr>
                  </a:outerShdw>
                </a:effectLst>
              </a:rPr>
              <a:t>TALAMO</a:t>
            </a:r>
            <a:r>
              <a:rPr lang="it-IT" dirty="0" smtClean="0"/>
              <a:t> e dall’ </a:t>
            </a:r>
            <a:r>
              <a:rPr lang="it-IT" dirty="0" smtClean="0">
                <a:solidFill>
                  <a:srgbClr val="FF0000"/>
                </a:solidFill>
                <a:effectLst>
                  <a:outerShdw blurRad="38100" dist="38100" dir="2700000" algn="tl">
                    <a:srgbClr val="000000">
                      <a:alpha val="43137"/>
                    </a:srgbClr>
                  </a:outerShdw>
                </a:effectLst>
              </a:rPr>
              <a:t>IPOTALAMO</a:t>
            </a:r>
            <a:r>
              <a:rPr lang="it-IT" dirty="0" smtClean="0"/>
              <a:t>. Il diencefalo è comparso inizialmente nei rettili. </a:t>
            </a:r>
          </a:p>
          <a:p>
            <a:r>
              <a:rPr lang="it-IT" dirty="0" smtClean="0">
                <a:solidFill>
                  <a:srgbClr val="FF0000"/>
                </a:solidFill>
                <a:effectLst>
                  <a:outerShdw blurRad="38100" dist="38100" dir="2700000" algn="tl">
                    <a:srgbClr val="000000">
                      <a:alpha val="43137"/>
                    </a:srgbClr>
                  </a:outerShdw>
                </a:effectLst>
              </a:rPr>
              <a:t>L’IPOTALAMO</a:t>
            </a:r>
            <a:r>
              <a:rPr lang="it-IT" dirty="0" smtClean="0"/>
              <a:t> è la parte più importante perché è il centro della fame, della sete e dell’ libido, regola la temperatura corporea, al sistema limbico è anche il centro della memoria, del sonno e dell’ elaborazione dei sogni.</a:t>
            </a:r>
            <a:endParaRPr lang="it-IT" dirty="0"/>
          </a:p>
        </p:txBody>
      </p:sp>
      <p:pic>
        <p:nvPicPr>
          <p:cNvPr id="4" name="Immagine 3"/>
          <p:cNvPicPr>
            <a:picLocks noChangeAspect="1"/>
          </p:cNvPicPr>
          <p:nvPr/>
        </p:nvPicPr>
        <p:blipFill>
          <a:blip r:embed="rId4"/>
          <a:stretch>
            <a:fillRect/>
          </a:stretch>
        </p:blipFill>
        <p:spPr>
          <a:xfrm>
            <a:off x="7108148" y="1520788"/>
            <a:ext cx="4937561" cy="3489093"/>
          </a:xfrm>
          <a:prstGeom prst="rect">
            <a:avLst/>
          </a:prstGeom>
        </p:spPr>
      </p:pic>
      <p:pic>
        <p:nvPicPr>
          <p:cNvPr id="9"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63125" y="848751"/>
            <a:ext cx="609600" cy="609600"/>
          </a:xfrm>
          <a:prstGeom prst="rect">
            <a:avLst/>
          </a:prstGeom>
        </p:spPr>
      </p:pic>
    </p:spTree>
    <p:extLst>
      <p:ext uri="{BB962C8B-B14F-4D97-AF65-F5344CB8AC3E}">
        <p14:creationId xmlns:p14="http://schemas.microsoft.com/office/powerpoint/2010/main" val="16913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8529" fill="hold"/>
                                        <p:tgtEl>
                                          <p:spTgt spid="9"/>
                                        </p:tgtEl>
                                      </p:cBhvr>
                                    </p:cmd>
                                  </p:childTnLst>
                                </p:cTn>
                              </p:par>
                            </p:childTnLst>
                          </p:cTn>
                        </p:par>
                      </p:childTnLst>
                    </p:cTn>
                  </p:par>
                </p:childTnLst>
              </p:cTn>
              <p:nextCondLst>
                <p:cond evt="onClick" delay="0">
                  <p:tgtEl>
                    <p:spTgt spid="9"/>
                  </p:tgtEl>
                </p:cond>
              </p:nextCondLst>
            </p:seq>
            <p:audio>
              <p:cMediaNode vol="100000">
                <p:cTn id="27" fill="hold" display="0">
                  <p:stCondLst>
                    <p:cond delay="indefinite"/>
                  </p:stCondLst>
                  <p:endCondLst>
                    <p:cond evt="onStopAudio" delay="0">
                      <p:tgtEl>
                        <p:sldTgt/>
                      </p:tgtEl>
                    </p:cond>
                  </p:endCondLst>
                </p:cTn>
                <p:tgtEl>
                  <p:spTgt spid="9"/>
                </p:tgtEl>
              </p:cMediaNode>
            </p:audio>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MESENCEFALO</a:t>
            </a:r>
            <a:endParaRPr lang="it-IT" b="1" dirty="0">
              <a:solidFill>
                <a:srgbClr val="FF0000"/>
              </a:solidFill>
            </a:endParaRPr>
          </a:p>
        </p:txBody>
      </p:sp>
      <p:sp>
        <p:nvSpPr>
          <p:cNvPr id="3" name="Segnaposto contenuto 2"/>
          <p:cNvSpPr>
            <a:spLocks noGrp="1"/>
          </p:cNvSpPr>
          <p:nvPr>
            <p:ph idx="1"/>
          </p:nvPr>
        </p:nvSpPr>
        <p:spPr>
          <a:xfrm>
            <a:off x="529107" y="1690688"/>
            <a:ext cx="6554273" cy="4351338"/>
          </a:xfrm>
        </p:spPr>
        <p:txBody>
          <a:bodyPr/>
          <a:lstStyle/>
          <a:p>
            <a:r>
              <a:rPr lang="it-IT" sz="3200" dirty="0" smtClean="0"/>
              <a:t>Un’ altra parte del cervello è detta MESENCEFALO. Essa è situata in prossimità del talamo e serve principalmente per localizzare i suoni e determinale quello che è il movimento</a:t>
            </a:r>
            <a:r>
              <a:rPr lang="it-IT" dirty="0" smtClean="0"/>
              <a:t>. </a:t>
            </a:r>
            <a:endParaRPr lang="it-IT" dirty="0"/>
          </a:p>
        </p:txBody>
      </p:sp>
      <p:pic>
        <p:nvPicPr>
          <p:cNvPr id="4" name="Immagine 3"/>
          <p:cNvPicPr>
            <a:picLocks noChangeAspect="1"/>
          </p:cNvPicPr>
          <p:nvPr/>
        </p:nvPicPr>
        <p:blipFill rotWithShape="1">
          <a:blip r:embed="rId4"/>
          <a:srcRect l="43384" t="-212" r="-748" b="462"/>
          <a:stretch/>
        </p:blipFill>
        <p:spPr>
          <a:xfrm>
            <a:off x="7237928" y="656823"/>
            <a:ext cx="4585950" cy="4468969"/>
          </a:xfrm>
          <a:prstGeom prst="rect">
            <a:avLst/>
          </a:prstGeom>
        </p:spPr>
      </p:pic>
      <p:cxnSp>
        <p:nvCxnSpPr>
          <p:cNvPr id="6" name="Connettore 1 5"/>
          <p:cNvCxnSpPr/>
          <p:nvPr/>
        </p:nvCxnSpPr>
        <p:spPr>
          <a:xfrm>
            <a:off x="9684913" y="3181082"/>
            <a:ext cx="1043188" cy="280759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sellaDiTesto 6"/>
          <p:cNvSpPr txBox="1"/>
          <p:nvPr/>
        </p:nvSpPr>
        <p:spPr>
          <a:xfrm>
            <a:off x="9852339" y="5988676"/>
            <a:ext cx="1712890" cy="369332"/>
          </a:xfrm>
          <a:prstGeom prst="rect">
            <a:avLst/>
          </a:prstGeom>
          <a:noFill/>
        </p:spPr>
        <p:txBody>
          <a:bodyPr wrap="square" rtlCol="0">
            <a:spAutoFit/>
          </a:bodyPr>
          <a:lstStyle/>
          <a:p>
            <a:r>
              <a:rPr lang="it-IT" b="1" dirty="0" smtClean="0">
                <a:solidFill>
                  <a:srgbClr val="0070C0"/>
                </a:solidFill>
              </a:rPr>
              <a:t>MESENCEFALO</a:t>
            </a:r>
            <a:endParaRPr lang="it-IT" b="1" dirty="0">
              <a:solidFill>
                <a:srgbClr val="0070C0"/>
              </a:solidFill>
            </a:endParaRPr>
          </a:p>
        </p:txBody>
      </p:sp>
      <p:pic>
        <p:nvPicPr>
          <p:cNvPr id="5"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4280079"/>
            <a:ext cx="609600" cy="609600"/>
          </a:xfrm>
          <a:prstGeom prst="rect">
            <a:avLst/>
          </a:prstGeom>
        </p:spPr>
      </p:pic>
    </p:spTree>
    <p:extLst>
      <p:ext uri="{BB962C8B-B14F-4D97-AF65-F5344CB8AC3E}">
        <p14:creationId xmlns:p14="http://schemas.microsoft.com/office/powerpoint/2010/main" val="2806314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ROMBENCEFALO</a:t>
            </a:r>
            <a:endParaRPr lang="it-IT" b="1" dirty="0">
              <a:solidFill>
                <a:srgbClr val="FF0000"/>
              </a:solidFill>
            </a:endParaRPr>
          </a:p>
        </p:txBody>
      </p:sp>
      <p:sp>
        <p:nvSpPr>
          <p:cNvPr id="3" name="Segnaposto contenuto 2"/>
          <p:cNvSpPr>
            <a:spLocks noGrp="1"/>
          </p:cNvSpPr>
          <p:nvPr>
            <p:ph idx="1"/>
          </p:nvPr>
        </p:nvSpPr>
        <p:spPr>
          <a:xfrm>
            <a:off x="297287" y="1442434"/>
            <a:ext cx="8537620" cy="4837560"/>
          </a:xfrm>
        </p:spPr>
        <p:txBody>
          <a:bodyPr>
            <a:noAutofit/>
          </a:bodyPr>
          <a:lstStyle/>
          <a:p>
            <a:pPr algn="just"/>
            <a:r>
              <a:rPr lang="it-IT" sz="2400" dirty="0" smtClean="0"/>
              <a:t>Abbiamo poi il rombencefalo costituito dal cervelletto, dal bulbo e dal ponte.</a:t>
            </a:r>
          </a:p>
          <a:p>
            <a:pPr algn="just"/>
            <a:r>
              <a:rPr lang="it-IT" sz="2400" dirty="0" smtClean="0"/>
              <a:t> </a:t>
            </a:r>
            <a:r>
              <a:rPr lang="it-IT" sz="2400" b="1" dirty="0" smtClean="0">
                <a:solidFill>
                  <a:srgbClr val="FF0000"/>
                </a:solidFill>
              </a:rPr>
              <a:t>Il CERVELLETTO </a:t>
            </a:r>
            <a:r>
              <a:rPr lang="it-IT" sz="2400" dirty="0" smtClean="0"/>
              <a:t>e il centro dell’equilibrio dell’affettività e della socialità. È stato visto che nei ragazzi autistici, ci sono lesioni al cervelletto difatti successivamente l’autismo e stata definita come una malattia neurologica. </a:t>
            </a:r>
          </a:p>
          <a:p>
            <a:pPr algn="just"/>
            <a:r>
              <a:rPr lang="it-IT" sz="2400" b="1" dirty="0" smtClean="0">
                <a:solidFill>
                  <a:srgbClr val="FF0000"/>
                </a:solidFill>
              </a:rPr>
              <a:t>Il BULBO </a:t>
            </a:r>
            <a:r>
              <a:rPr lang="it-IT" sz="2400" dirty="0" smtClean="0"/>
              <a:t>e anche detto midollo allungato ed è il centro del respiro del battito cardiaco e della peristalsi intestinale ossia il movimento dell’intestino per evacuare le feci</a:t>
            </a:r>
          </a:p>
          <a:p>
            <a:pPr algn="just"/>
            <a:endParaRPr lang="it-IT" sz="2400" b="1" dirty="0" smtClean="0">
              <a:solidFill>
                <a:srgbClr val="FF0000"/>
              </a:solidFill>
            </a:endParaRPr>
          </a:p>
          <a:p>
            <a:pPr algn="just"/>
            <a:r>
              <a:rPr lang="it-IT" sz="2400" b="1" dirty="0" smtClean="0">
                <a:solidFill>
                  <a:srgbClr val="FF0000"/>
                </a:solidFill>
              </a:rPr>
              <a:t>IL PONTE </a:t>
            </a:r>
            <a:r>
              <a:rPr lang="it-IT" sz="2400" dirty="0" smtClean="0"/>
              <a:t>grazie </a:t>
            </a:r>
            <a:r>
              <a:rPr lang="it-IT" sz="2400" dirty="0"/>
              <a:t>alle fibre nervose che lo attraversano, il ponte si occupa di smistare le informazioni viaggianti sull'asse cervello-cervelletto. Contiene inoltre i centri del respiro e del sonno.</a:t>
            </a:r>
          </a:p>
        </p:txBody>
      </p:sp>
      <p:pic>
        <p:nvPicPr>
          <p:cNvPr id="4" name="Immagine 3"/>
          <p:cNvPicPr>
            <a:picLocks noChangeAspect="1"/>
          </p:cNvPicPr>
          <p:nvPr/>
        </p:nvPicPr>
        <p:blipFill>
          <a:blip r:embed="rId4"/>
          <a:stretch>
            <a:fillRect/>
          </a:stretch>
        </p:blipFill>
        <p:spPr>
          <a:xfrm>
            <a:off x="9017625" y="1712891"/>
            <a:ext cx="2148088" cy="1374484"/>
          </a:xfrm>
          <a:prstGeom prst="rect">
            <a:avLst/>
          </a:prstGeom>
        </p:spPr>
      </p:pic>
      <p:pic>
        <p:nvPicPr>
          <p:cNvPr id="5" name="Immagine 4"/>
          <p:cNvPicPr>
            <a:picLocks noChangeAspect="1"/>
          </p:cNvPicPr>
          <p:nvPr/>
        </p:nvPicPr>
        <p:blipFill>
          <a:blip r:embed="rId5"/>
          <a:stretch>
            <a:fillRect/>
          </a:stretch>
        </p:blipFill>
        <p:spPr>
          <a:xfrm>
            <a:off x="9017625" y="4126134"/>
            <a:ext cx="1801700" cy="1263879"/>
          </a:xfrm>
          <a:prstGeom prst="rect">
            <a:avLst/>
          </a:prstGeom>
        </p:spPr>
      </p:pic>
      <p:cxnSp>
        <p:nvCxnSpPr>
          <p:cNvPr id="8" name="Connettore 1 7"/>
          <p:cNvCxnSpPr/>
          <p:nvPr/>
        </p:nvCxnSpPr>
        <p:spPr>
          <a:xfrm>
            <a:off x="10091669" y="2692354"/>
            <a:ext cx="914400" cy="914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CasellaDiTesto 8"/>
          <p:cNvSpPr txBox="1"/>
          <p:nvPr/>
        </p:nvSpPr>
        <p:spPr>
          <a:xfrm>
            <a:off x="10760834" y="3499936"/>
            <a:ext cx="1185931" cy="369332"/>
          </a:xfrm>
          <a:prstGeom prst="rect">
            <a:avLst/>
          </a:prstGeom>
          <a:noFill/>
        </p:spPr>
        <p:txBody>
          <a:bodyPr wrap="square" rtlCol="0">
            <a:spAutoFit/>
          </a:bodyPr>
          <a:lstStyle/>
          <a:p>
            <a:r>
              <a:rPr lang="it-IT" b="1" dirty="0" smtClean="0">
                <a:solidFill>
                  <a:srgbClr val="FF0000"/>
                </a:solidFill>
              </a:rPr>
              <a:t>ponte</a:t>
            </a:r>
            <a:endParaRPr lang="it-IT" b="1" dirty="0">
              <a:solidFill>
                <a:srgbClr val="FF0000"/>
              </a:solidFill>
            </a:endParaRPr>
          </a:p>
        </p:txBody>
      </p:sp>
      <p:pic>
        <p:nvPicPr>
          <p:cNvPr id="7"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4040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arn(inVertical)">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1" restart="whenNotActive" fill="hold" evtFilter="cancelBubble" nodeType="interactiveSeq">
                <p:stCondLst>
                  <p:cond evt="onClick" delay="0">
                    <p:tgtEl>
                      <p:spTgt spid="7"/>
                    </p:tgtEl>
                  </p:cond>
                </p:stCondLst>
                <p:endSync evt="end" delay="0">
                  <p:rtn val="all"/>
                </p:endSync>
                <p:childTnLst>
                  <p:par>
                    <p:cTn id="62" fill="hold">
                      <p:stCondLst>
                        <p:cond delay="0"/>
                      </p:stCondLst>
                      <p:childTnLst>
                        <p:par>
                          <p:cTn id="63" fill="hold">
                            <p:stCondLst>
                              <p:cond delay="0"/>
                            </p:stCondLst>
                            <p:childTnLst>
                              <p:par>
                                <p:cTn id="64" presetID="1" presetClass="mediacall" presetSubtype="0" fill="hold" nodeType="clickEffect">
                                  <p:stCondLst>
                                    <p:cond delay="0"/>
                                  </p:stCondLst>
                                  <p:childTnLst>
                                    <p:cmd type="call" cmd="playFrom(0.0)">
                                      <p:cBhvr>
                                        <p:cTn id="65" dur="42028" fill="hold"/>
                                        <p:tgtEl>
                                          <p:spTgt spid="7"/>
                                        </p:tgtEl>
                                      </p:cBhvr>
                                    </p:cmd>
                                  </p:childTnLst>
                                </p:cTn>
                              </p:par>
                            </p:childTnLst>
                          </p:cTn>
                        </p:par>
                      </p:childTnLst>
                    </p:cTn>
                  </p:par>
                </p:childTnLst>
              </p:cTn>
              <p:nextCondLst>
                <p:cond evt="onClick" delay="0">
                  <p:tgtEl>
                    <p:spTgt spid="7"/>
                  </p:tgtEl>
                </p:cond>
              </p:nextCondLst>
            </p:seq>
            <p:audio>
              <p:cMediaNode vol="100000">
                <p:cTn id="66"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838200" y="296214"/>
            <a:ext cx="10515600" cy="5880749"/>
          </a:xfrm>
        </p:spPr>
        <p:txBody>
          <a:bodyPr>
            <a:normAutofit fontScale="92500" lnSpcReduction="10000"/>
          </a:bodyPr>
          <a:lstStyle/>
          <a:p>
            <a:pPr marL="0" indent="0" algn="just">
              <a:buNone/>
            </a:pPr>
            <a:r>
              <a:rPr lang="it-IT" sz="2400" dirty="0" smtClean="0"/>
              <a:t>solo l’uomo a differenza di tutti gli altri animali è l’unico ad avere il cervello molto sviluppato. Abbiamo ad esempio il TELENCEFALO che è la parte più sviluppata, ovvero quella più presente all’interno dell’encefalo. Il nostro cervello è diviso in lobo destro e sinistro:</a:t>
            </a:r>
          </a:p>
          <a:p>
            <a:pPr marL="0" indent="0" algn="just">
              <a:buNone/>
            </a:pPr>
            <a:r>
              <a:rPr lang="it-IT" sz="2400" b="1" dirty="0" smtClean="0">
                <a:solidFill>
                  <a:srgbClr val="FF0000"/>
                </a:solidFill>
              </a:rPr>
              <a:t>Lobo frontale</a:t>
            </a:r>
          </a:p>
          <a:p>
            <a:pPr marL="0" indent="0" algn="just">
              <a:buNone/>
            </a:pPr>
            <a:r>
              <a:rPr lang="it-IT" sz="2400" b="1" dirty="0" smtClean="0">
                <a:solidFill>
                  <a:srgbClr val="FF0000"/>
                </a:solidFill>
              </a:rPr>
              <a:t>Lobo parietale</a:t>
            </a:r>
          </a:p>
          <a:p>
            <a:pPr marL="0" indent="0" algn="just">
              <a:buNone/>
            </a:pPr>
            <a:r>
              <a:rPr lang="it-IT" sz="2400" b="1" dirty="0" smtClean="0">
                <a:solidFill>
                  <a:srgbClr val="FF0000"/>
                </a:solidFill>
              </a:rPr>
              <a:t>Lobo temporale</a:t>
            </a:r>
          </a:p>
          <a:p>
            <a:pPr marL="0" indent="0" algn="just">
              <a:buNone/>
            </a:pPr>
            <a:r>
              <a:rPr lang="it-IT" sz="2400" b="1" dirty="0" smtClean="0">
                <a:solidFill>
                  <a:srgbClr val="FF0000"/>
                </a:solidFill>
              </a:rPr>
              <a:t>Lobo occipitale</a:t>
            </a:r>
          </a:p>
          <a:p>
            <a:pPr marL="0" indent="0" algn="just">
              <a:buNone/>
            </a:pPr>
            <a:endParaRPr lang="it-IT" sz="2400" dirty="0" smtClean="0"/>
          </a:p>
          <a:p>
            <a:pPr marL="0" indent="0" algn="just">
              <a:buNone/>
            </a:pPr>
            <a:endParaRPr lang="it-IT" sz="2400" dirty="0"/>
          </a:p>
          <a:p>
            <a:pPr marL="0" indent="0" algn="just">
              <a:buNone/>
            </a:pPr>
            <a:r>
              <a:rPr lang="it-IT" sz="2400" dirty="0" smtClean="0"/>
              <a:t>Nel </a:t>
            </a:r>
            <a:r>
              <a:rPr lang="it-IT" sz="2400" dirty="0"/>
              <a:t>lobo sinistro abbiamo anche il centro di </a:t>
            </a:r>
            <a:r>
              <a:rPr lang="it-IT" sz="2400" dirty="0" err="1"/>
              <a:t>broca</a:t>
            </a:r>
            <a:r>
              <a:rPr lang="it-IT" sz="2400" dirty="0"/>
              <a:t> che è </a:t>
            </a:r>
            <a:r>
              <a:rPr lang="it-IT" sz="2400" dirty="0" smtClean="0"/>
              <a:t>l’aria motoria cioè che regola il movimento della mandibola della mascella e permette di parlare in maniera corretta</a:t>
            </a:r>
          </a:p>
          <a:p>
            <a:pPr marL="0" indent="0" algn="just">
              <a:buNone/>
            </a:pPr>
            <a:r>
              <a:rPr lang="it-IT" sz="2400" dirty="0" smtClean="0"/>
              <a:t>Centro di </a:t>
            </a:r>
            <a:r>
              <a:rPr lang="it-IT" sz="2400" dirty="0" err="1" smtClean="0"/>
              <a:t>wermke</a:t>
            </a:r>
            <a:r>
              <a:rPr lang="it-IT" sz="2400" dirty="0" smtClean="0"/>
              <a:t>:</a:t>
            </a:r>
            <a:r>
              <a:rPr lang="it-IT" sz="2400" dirty="0"/>
              <a:t> </a:t>
            </a:r>
            <a:r>
              <a:rPr lang="it-IT" sz="2400" dirty="0" smtClean="0"/>
              <a:t>è la parte sensibile del linguaggio, ed è ciò che ci permette di parlare in maniera fluida e veloce</a:t>
            </a:r>
          </a:p>
          <a:p>
            <a:pPr marL="0" indent="0" algn="just">
              <a:buNone/>
            </a:pPr>
            <a:r>
              <a:rPr lang="it-IT" sz="2400" dirty="0" smtClean="0"/>
              <a:t>L’ area sinistra controlla la parte destra del </a:t>
            </a:r>
            <a:r>
              <a:rPr lang="it-IT" sz="2400" dirty="0" err="1" smtClean="0"/>
              <a:t>corpo,e</a:t>
            </a:r>
            <a:r>
              <a:rPr lang="it-IT" sz="2400" dirty="0" smtClean="0"/>
              <a:t> l’area destra controlla la parte sinistra del corpo. </a:t>
            </a:r>
            <a:endParaRPr lang="it-IT" sz="2400" dirty="0"/>
          </a:p>
        </p:txBody>
      </p:sp>
      <p:pic>
        <p:nvPicPr>
          <p:cNvPr id="4" name="Immagine 3"/>
          <p:cNvPicPr>
            <a:picLocks noChangeAspect="1"/>
          </p:cNvPicPr>
          <p:nvPr/>
        </p:nvPicPr>
        <p:blipFill>
          <a:blip r:embed="rId4"/>
          <a:stretch>
            <a:fillRect/>
          </a:stretch>
        </p:blipFill>
        <p:spPr>
          <a:xfrm>
            <a:off x="7251207" y="1284131"/>
            <a:ext cx="4386062" cy="2537137"/>
          </a:xfrm>
          <a:prstGeom prst="rect">
            <a:avLst/>
          </a:prstGeom>
        </p:spPr>
      </p:pic>
      <p:pic>
        <p:nvPicPr>
          <p:cNvPr id="11"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7843" y="5567363"/>
            <a:ext cx="609600" cy="609600"/>
          </a:xfrm>
          <a:prstGeom prst="rect">
            <a:avLst/>
          </a:prstGeom>
        </p:spPr>
      </p:pic>
    </p:spTree>
    <p:extLst>
      <p:ext uri="{BB962C8B-B14F-4D97-AF65-F5344CB8AC3E}">
        <p14:creationId xmlns:p14="http://schemas.microsoft.com/office/powerpoint/2010/main" val="394038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4" restart="whenNotActive" fill="hold" evtFilter="cancelBubble" nodeType="interactiveSeq">
                <p:stCondLst>
                  <p:cond evt="onClick" delay="0">
                    <p:tgtEl>
                      <p:spTgt spid="11"/>
                    </p:tgtEl>
                  </p:cond>
                </p:stCondLst>
                <p:endSync evt="end" delay="0">
                  <p:rtn val="all"/>
                </p:endSync>
                <p:childTnLst>
                  <p:par>
                    <p:cTn id="65" fill="hold">
                      <p:stCondLst>
                        <p:cond delay="0"/>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38545" fill="hold"/>
                                        <p:tgtEl>
                                          <p:spTgt spid="11"/>
                                        </p:tgtEl>
                                      </p:cBhvr>
                                    </p:cmd>
                                  </p:childTnLst>
                                </p:cTn>
                              </p:par>
                            </p:childTnLst>
                          </p:cTn>
                        </p:par>
                      </p:childTnLst>
                    </p:cTn>
                  </p:par>
                </p:childTnLst>
              </p:cTn>
              <p:nextCondLst>
                <p:cond evt="onClick" delay="0">
                  <p:tgtEl>
                    <p:spTgt spid="11"/>
                  </p:tgtEl>
                </p:cond>
              </p:nextCondLst>
            </p:seq>
            <p:audio>
              <p:cMediaNode vol="80000">
                <p:cTn id="69" fill="hold" display="0">
                  <p:stCondLst>
                    <p:cond delay="indefinite"/>
                  </p:stCondLst>
                  <p:endCondLst>
                    <p:cond evt="onStopAudio" delay="0">
                      <p:tgtEl>
                        <p:sldTgt/>
                      </p:tgtEl>
                    </p:cond>
                  </p:endCondLst>
                </p:cTn>
                <p:tgtEl>
                  <p:spTgt spid="11"/>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NEURONI</a:t>
            </a:r>
            <a:endParaRPr lang="it-IT" b="1" dirty="0">
              <a:solidFill>
                <a:srgbClr val="FF0000"/>
              </a:solidFill>
            </a:endParaRPr>
          </a:p>
        </p:txBody>
      </p:sp>
      <p:sp>
        <p:nvSpPr>
          <p:cNvPr id="3" name="Segnaposto contenuto 2"/>
          <p:cNvSpPr>
            <a:spLocks noGrp="1"/>
          </p:cNvSpPr>
          <p:nvPr>
            <p:ph idx="1"/>
          </p:nvPr>
        </p:nvSpPr>
        <p:spPr>
          <a:xfrm>
            <a:off x="838200" y="1825625"/>
            <a:ext cx="6734577" cy="4351338"/>
          </a:xfrm>
        </p:spPr>
        <p:txBody>
          <a:bodyPr>
            <a:normAutofit fontScale="92500" lnSpcReduction="10000"/>
          </a:bodyPr>
          <a:lstStyle/>
          <a:p>
            <a:pPr algn="just"/>
            <a:r>
              <a:rPr lang="it-IT" dirty="0" smtClean="0"/>
              <a:t>Sappiamo che la cellula nervosa si chiama neurone. Pertanto essa presenta dei prolungamenti che prendono il nome di </a:t>
            </a:r>
            <a:r>
              <a:rPr lang="it-IT" dirty="0" err="1" smtClean="0"/>
              <a:t>dentriti</a:t>
            </a:r>
            <a:r>
              <a:rPr lang="it-IT" dirty="0" smtClean="0"/>
              <a:t>. C’è un prolungamento più grande che prende il nome di assone, che termina con una biforcazione chiamata sinapsi. Le sinapsi sono l’incontro tra assone e organo effettore, o tra due assoni. L’impulso decorre lungo l’assone che è rivestito da mielina che è una sostanza bianca e presenta nodi di </a:t>
            </a:r>
            <a:r>
              <a:rPr lang="it-IT" dirty="0" err="1" smtClean="0"/>
              <a:t>ramber</a:t>
            </a:r>
            <a:r>
              <a:rPr lang="it-IT" dirty="0" smtClean="0"/>
              <a:t>  che permettono all’impulso nervoso di procedere in maniera veloce. L’andamento dell’impulso è saltatorio.</a:t>
            </a:r>
            <a:endParaRPr lang="it-IT" dirty="0"/>
          </a:p>
        </p:txBody>
      </p:sp>
      <p:pic>
        <p:nvPicPr>
          <p:cNvPr id="4" name="Immagine 3"/>
          <p:cNvPicPr>
            <a:picLocks noChangeAspect="1"/>
          </p:cNvPicPr>
          <p:nvPr/>
        </p:nvPicPr>
        <p:blipFill>
          <a:blip r:embed="rId4"/>
          <a:stretch>
            <a:fillRect/>
          </a:stretch>
        </p:blipFill>
        <p:spPr>
          <a:xfrm>
            <a:off x="7572777" y="1540367"/>
            <a:ext cx="4533364" cy="4023306"/>
          </a:xfrm>
          <a:prstGeom prst="rect">
            <a:avLst/>
          </a:prstGeom>
        </p:spPr>
      </p:pic>
      <p:pic>
        <p:nvPicPr>
          <p:cNvPr id="7"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63177" y="723106"/>
            <a:ext cx="609600" cy="609600"/>
          </a:xfrm>
          <a:prstGeom prst="rect">
            <a:avLst/>
          </a:prstGeom>
        </p:spPr>
      </p:pic>
    </p:spTree>
    <p:extLst>
      <p:ext uri="{BB962C8B-B14F-4D97-AF65-F5344CB8AC3E}">
        <p14:creationId xmlns:p14="http://schemas.microsoft.com/office/powerpoint/2010/main" val="220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8545" fill="hold"/>
                                        <p:tgtEl>
                                          <p:spTgt spid="7"/>
                                        </p:tgtEl>
                                      </p:cBhvr>
                                    </p:cmd>
                                  </p:childTnLst>
                                </p:cTn>
                              </p:par>
                            </p:childTnLst>
                          </p:cTn>
                        </p:par>
                      </p:childTnLst>
                    </p:cTn>
                  </p:par>
                </p:childTnLst>
              </p:cTn>
              <p:nextCondLst>
                <p:cond evt="onClick" delay="0">
                  <p:tgtEl>
                    <p:spTgt spid="7"/>
                  </p:tgtEl>
                </p:cond>
              </p:nextCondLst>
            </p:seq>
            <p:audio>
              <p:cMediaNode vol="80000">
                <p:cTn id="38"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73487" y="365125"/>
            <a:ext cx="10980313" cy="1325563"/>
          </a:xfrm>
        </p:spPr>
        <p:txBody>
          <a:bodyPr/>
          <a:lstStyle/>
          <a:p>
            <a:r>
              <a:rPr lang="it-IT" b="1" dirty="0" smtClean="0">
                <a:solidFill>
                  <a:srgbClr val="FF0000"/>
                </a:solidFill>
              </a:rPr>
              <a:t>TRASPORTO ATTIVO</a:t>
            </a:r>
            <a:endParaRPr lang="it-IT" b="1" dirty="0">
              <a:solidFill>
                <a:srgbClr val="FF0000"/>
              </a:solidFill>
            </a:endParaRPr>
          </a:p>
        </p:txBody>
      </p:sp>
      <p:sp>
        <p:nvSpPr>
          <p:cNvPr id="3" name="Segnaposto contenuto 2"/>
          <p:cNvSpPr>
            <a:spLocks noGrp="1"/>
          </p:cNvSpPr>
          <p:nvPr>
            <p:ph idx="1"/>
          </p:nvPr>
        </p:nvSpPr>
        <p:spPr>
          <a:xfrm>
            <a:off x="373486" y="1378806"/>
            <a:ext cx="11629624" cy="4850439"/>
          </a:xfrm>
        </p:spPr>
        <p:txBody>
          <a:bodyPr>
            <a:normAutofit/>
          </a:bodyPr>
          <a:lstStyle/>
          <a:p>
            <a:pPr marL="0" indent="0">
              <a:buNone/>
            </a:pPr>
            <a:r>
              <a:rPr lang="it-IT" sz="2000" dirty="0" smtClean="0"/>
              <a:t>Noi studiamo come trasporto attivo la</a:t>
            </a:r>
            <a:r>
              <a:rPr lang="it-IT" sz="2000" b="1" dirty="0" smtClean="0"/>
              <a:t> pompa sodio potassio</a:t>
            </a:r>
            <a:r>
              <a:rPr lang="it-IT" sz="2000" dirty="0" smtClean="0"/>
              <a:t> Na/K</a:t>
            </a:r>
          </a:p>
          <a:p>
            <a:pPr marL="0" indent="0">
              <a:buNone/>
            </a:pPr>
            <a:r>
              <a:rPr lang="it-IT" sz="2000" dirty="0" smtClean="0"/>
              <a:t>Interno    esterno</a:t>
            </a:r>
          </a:p>
          <a:p>
            <a:pPr marL="0" indent="0">
              <a:buNone/>
            </a:pPr>
            <a:r>
              <a:rPr lang="it-IT" sz="2000" dirty="0" smtClean="0"/>
              <a:t>&lt;</a:t>
            </a:r>
            <a:r>
              <a:rPr lang="it-IT" sz="2000" dirty="0"/>
              <a:t>N</a:t>
            </a:r>
            <a:r>
              <a:rPr lang="it-IT" sz="2000" dirty="0" smtClean="0"/>
              <a:t>a           &gt;Na</a:t>
            </a:r>
          </a:p>
          <a:p>
            <a:pPr marL="0" indent="0">
              <a:buNone/>
            </a:pPr>
            <a:r>
              <a:rPr lang="it-IT" sz="2000" dirty="0" smtClean="0"/>
              <a:t>&gt;</a:t>
            </a:r>
            <a:r>
              <a:rPr lang="it-IT" sz="2000" dirty="0"/>
              <a:t>K</a:t>
            </a:r>
            <a:r>
              <a:rPr lang="it-IT" sz="2000" dirty="0" smtClean="0"/>
              <a:t>              &lt;K</a:t>
            </a:r>
            <a:endParaRPr lang="it-IT" sz="2000" dirty="0"/>
          </a:p>
        </p:txBody>
      </p:sp>
      <p:cxnSp>
        <p:nvCxnSpPr>
          <p:cNvPr id="5" name="Connettore 1 4"/>
          <p:cNvCxnSpPr/>
          <p:nvPr/>
        </p:nvCxnSpPr>
        <p:spPr>
          <a:xfrm>
            <a:off x="1326524" y="1670890"/>
            <a:ext cx="25758" cy="1828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CasellaDiTesto 5"/>
          <p:cNvSpPr txBox="1"/>
          <p:nvPr/>
        </p:nvSpPr>
        <p:spPr>
          <a:xfrm>
            <a:off x="3026535" y="1690689"/>
            <a:ext cx="8327265" cy="1200329"/>
          </a:xfrm>
          <a:prstGeom prst="rect">
            <a:avLst/>
          </a:prstGeom>
          <a:noFill/>
        </p:spPr>
        <p:txBody>
          <a:bodyPr wrap="square" rtlCol="0">
            <a:spAutoFit/>
          </a:bodyPr>
          <a:lstStyle/>
          <a:p>
            <a:pPr algn="just"/>
            <a:r>
              <a:rPr lang="it-IT" dirty="0" smtClean="0"/>
              <a:t>Essa ha un valore di -70 </a:t>
            </a:r>
            <a:r>
              <a:rPr lang="it-IT" dirty="0" err="1" smtClean="0"/>
              <a:t>mmV</a:t>
            </a:r>
            <a:r>
              <a:rPr lang="it-IT" dirty="0" smtClean="0"/>
              <a:t> e assume un potenziale di riposo(è elettricamente neutra). All’esterno abbiamo una maggiore concentrazione di ioni di sodio e una minore </a:t>
            </a:r>
            <a:r>
              <a:rPr lang="it-IT" dirty="0" err="1" smtClean="0"/>
              <a:t>concentrzione</a:t>
            </a:r>
            <a:r>
              <a:rPr lang="it-IT" dirty="0" smtClean="0"/>
              <a:t> di ioni di potassio, mentre all’interno avviene esattamente il contrario.</a:t>
            </a:r>
            <a:endParaRPr lang="it-IT" dirty="0"/>
          </a:p>
        </p:txBody>
      </p:sp>
      <p:sp>
        <p:nvSpPr>
          <p:cNvPr id="7" name="CasellaDiTesto 6"/>
          <p:cNvSpPr txBox="1"/>
          <p:nvPr/>
        </p:nvSpPr>
        <p:spPr>
          <a:xfrm>
            <a:off x="3036731" y="2981330"/>
            <a:ext cx="8641724"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smtClean="0"/>
              <a:t>Il sodio da dove è meno concentrato esce</a:t>
            </a:r>
          </a:p>
          <a:p>
            <a:pPr marL="285750" indent="-285750" algn="just">
              <a:buFont typeface="Arial" panose="020B0604020202020204" pitchFamily="34" charset="0"/>
              <a:buChar char="•"/>
            </a:pPr>
            <a:r>
              <a:rPr lang="it-IT" dirty="0" smtClean="0"/>
              <a:t>Il potassio da dove è meno concentrato entra</a:t>
            </a:r>
            <a:endParaRPr lang="it-IT" dirty="0"/>
          </a:p>
        </p:txBody>
      </p:sp>
      <p:sp>
        <p:nvSpPr>
          <p:cNvPr id="8" name="CasellaDiTesto 7"/>
          <p:cNvSpPr txBox="1"/>
          <p:nvPr/>
        </p:nvSpPr>
        <p:spPr>
          <a:xfrm>
            <a:off x="373487" y="4108361"/>
            <a:ext cx="11629623" cy="2246769"/>
          </a:xfrm>
          <a:prstGeom prst="rect">
            <a:avLst/>
          </a:prstGeom>
          <a:noFill/>
        </p:spPr>
        <p:txBody>
          <a:bodyPr wrap="square" rtlCol="0">
            <a:spAutoFit/>
          </a:bodyPr>
          <a:lstStyle/>
          <a:p>
            <a:pPr algn="just"/>
            <a:r>
              <a:rPr lang="it-IT" sz="2000" dirty="0" smtClean="0"/>
              <a:t>Abbiamo detto precedentemente che la guaina mielinica in alcuni punti presenta delle strozzature dette nodi di </a:t>
            </a:r>
            <a:r>
              <a:rPr lang="it-IT" sz="2000" dirty="0" err="1" smtClean="0"/>
              <a:t>rambier</a:t>
            </a:r>
            <a:r>
              <a:rPr lang="it-IT" sz="2000" dirty="0" smtClean="0"/>
              <a:t>, essi sono i punti in cui si aprono i canali del sodio e l’assone si depolarizza innescando il potenziale di reazione.</a:t>
            </a:r>
          </a:p>
          <a:p>
            <a:pPr algn="just"/>
            <a:r>
              <a:rPr lang="it-IT" sz="2000" dirty="0" smtClean="0"/>
              <a:t>Nel cervello la pompa si modifica continuamente. I canali del sodio si aprono, e invece di uscire, entra depolarizzando la membrana, e si passa al potenziale di azione che ha valore di 35 mmv, che è quello che scatena la propagazione dell’ impulso nervoso. La cellula poi si </a:t>
            </a:r>
            <a:r>
              <a:rPr lang="it-IT" sz="2000" dirty="0" err="1" smtClean="0"/>
              <a:t>ripolarizza</a:t>
            </a:r>
            <a:r>
              <a:rPr lang="it-IT" sz="2000" dirty="0" smtClean="0"/>
              <a:t> perché si aprono i canali del potassio ed escono fuori</a:t>
            </a:r>
            <a:r>
              <a:rPr lang="it-IT" dirty="0" smtClean="0"/>
              <a:t>.</a:t>
            </a:r>
            <a:endParaRPr lang="it-IT" dirty="0"/>
          </a:p>
        </p:txBody>
      </p:sp>
      <p:pic>
        <p:nvPicPr>
          <p:cNvPr id="18"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88500" y="3258411"/>
            <a:ext cx="609600" cy="609600"/>
          </a:xfrm>
          <a:prstGeom prst="rect">
            <a:avLst/>
          </a:prstGeom>
        </p:spPr>
      </p:pic>
    </p:spTree>
    <p:extLst>
      <p:ext uri="{BB962C8B-B14F-4D97-AF65-F5344CB8AC3E}">
        <p14:creationId xmlns:p14="http://schemas.microsoft.com/office/powerpoint/2010/main" val="251931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18"/>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60511" fill="hold"/>
                                        <p:tgtEl>
                                          <p:spTgt spid="18"/>
                                        </p:tgtEl>
                                      </p:cBhvr>
                                    </p:cmd>
                                  </p:childTnLst>
                                </p:cTn>
                              </p:par>
                            </p:childTnLst>
                          </p:cTn>
                        </p:par>
                      </p:childTnLst>
                    </p:cTn>
                  </p:par>
                </p:childTnLst>
              </p:cTn>
              <p:nextCondLst>
                <p:cond evt="onClick" delay="0">
                  <p:tgtEl>
                    <p:spTgt spid="18"/>
                  </p:tgtEl>
                </p:cond>
              </p:nextCondLst>
            </p:seq>
            <p:audio>
              <p:cMediaNode vol="80000">
                <p:cTn id="50" fill="hold" display="0">
                  <p:stCondLst>
                    <p:cond delay="indefinite"/>
                  </p:stCondLst>
                  <p:endCondLst>
                    <p:cond evt="onStopAudio" delay="0">
                      <p:tgtEl>
                        <p:sldTgt/>
                      </p:tgtEl>
                    </p:cond>
                  </p:endCondLst>
                </p:cTn>
                <p:tgtEl>
                  <p:spTgt spid="18"/>
                </p:tgtEl>
              </p:cMediaNode>
            </p:audio>
          </p:childTnLst>
        </p:cTn>
      </p:par>
    </p:tnLst>
    <p:bldLst>
      <p:bldP spid="3" grpId="0" build="p"/>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FUNZIONE GUAINA MIELINICA</a:t>
            </a:r>
            <a:endParaRPr lang="it-IT" b="1" dirty="0">
              <a:solidFill>
                <a:srgbClr val="FF0000"/>
              </a:solidFill>
            </a:endParaRPr>
          </a:p>
        </p:txBody>
      </p:sp>
      <p:sp>
        <p:nvSpPr>
          <p:cNvPr id="3" name="Segnaposto contenuto 2"/>
          <p:cNvSpPr>
            <a:spLocks noGrp="1"/>
          </p:cNvSpPr>
          <p:nvPr>
            <p:ph idx="1"/>
          </p:nvPr>
        </p:nvSpPr>
        <p:spPr>
          <a:xfrm>
            <a:off x="838200" y="1825625"/>
            <a:ext cx="5408054" cy="4351338"/>
          </a:xfrm>
        </p:spPr>
        <p:txBody>
          <a:bodyPr>
            <a:normAutofit/>
          </a:bodyPr>
          <a:lstStyle/>
          <a:p>
            <a:pPr algn="just"/>
            <a:r>
              <a:rPr lang="it-IT" sz="2000" dirty="0" smtClean="0"/>
              <a:t>La guaina mielinica ha funzione di far aumentare la velocità dell’impulso di 2 m/s . L’arrivo dell’impulso nervoso, determina l’apertura delle vescicole con il rilascio del </a:t>
            </a:r>
            <a:r>
              <a:rPr lang="it-IT" sz="2000" b="1" dirty="0" smtClean="0"/>
              <a:t>neurotrasmettitore</a:t>
            </a:r>
            <a:r>
              <a:rPr lang="it-IT" sz="2000" dirty="0" smtClean="0"/>
              <a:t> che si legherà al recettore o di un altro neurone o dell’</a:t>
            </a:r>
            <a:r>
              <a:rPr lang="it-IT" sz="2000" b="1" dirty="0" smtClean="0"/>
              <a:t>organo </a:t>
            </a:r>
            <a:r>
              <a:rPr lang="it-IT" sz="2000" b="1" dirty="0" smtClean="0"/>
              <a:t>effettore</a:t>
            </a:r>
            <a:r>
              <a:rPr lang="it-IT" sz="2000" dirty="0" smtClean="0"/>
              <a:t>. L’insieme degli assoni formano i nervi che si organizzano in un cordone nervoso detto </a:t>
            </a:r>
            <a:r>
              <a:rPr lang="it-IT" sz="2000" b="1" dirty="0" smtClean="0"/>
              <a:t>midollo spinale</a:t>
            </a:r>
            <a:r>
              <a:rPr lang="it-IT" sz="2000" dirty="0" smtClean="0"/>
              <a:t>, ogni nervo presenta la </a:t>
            </a:r>
            <a:r>
              <a:rPr lang="it-IT" sz="2000" b="1" dirty="0" smtClean="0"/>
              <a:t>radice motoria </a:t>
            </a:r>
            <a:r>
              <a:rPr lang="it-IT" sz="2000" dirty="0"/>
              <a:t>e</a:t>
            </a:r>
            <a:r>
              <a:rPr lang="it-IT" sz="2000" dirty="0" smtClean="0"/>
              <a:t> la </a:t>
            </a:r>
            <a:r>
              <a:rPr lang="it-IT" sz="2000" b="1" dirty="0" smtClean="0"/>
              <a:t>radice sensitiva</a:t>
            </a:r>
            <a:r>
              <a:rPr lang="it-IT" sz="2000" dirty="0" smtClean="0"/>
              <a:t>. Abbiamo 31 paia di nervi spinali e 12 paia di nervi cranici.</a:t>
            </a:r>
            <a:endParaRPr lang="it-IT" sz="2000" dirty="0"/>
          </a:p>
        </p:txBody>
      </p:sp>
      <p:pic>
        <p:nvPicPr>
          <p:cNvPr id="4" name="Immagine 3"/>
          <p:cNvPicPr>
            <a:picLocks noChangeAspect="1"/>
          </p:cNvPicPr>
          <p:nvPr/>
        </p:nvPicPr>
        <p:blipFill>
          <a:blip r:embed="rId4"/>
          <a:stretch>
            <a:fillRect/>
          </a:stretch>
        </p:blipFill>
        <p:spPr>
          <a:xfrm>
            <a:off x="6825803" y="1300765"/>
            <a:ext cx="4365937" cy="4649273"/>
          </a:xfrm>
          <a:prstGeom prst="rect">
            <a:avLst/>
          </a:prstGeom>
        </p:spPr>
      </p:pic>
      <p:pic>
        <p:nvPicPr>
          <p:cNvPr id="9"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21003" y="1677988"/>
            <a:ext cx="609600" cy="609600"/>
          </a:xfrm>
          <a:prstGeom prst="rect">
            <a:avLst/>
          </a:prstGeom>
        </p:spPr>
      </p:pic>
    </p:spTree>
    <p:extLst>
      <p:ext uri="{BB962C8B-B14F-4D97-AF65-F5344CB8AC3E}">
        <p14:creationId xmlns:p14="http://schemas.microsoft.com/office/powerpoint/2010/main" val="28690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55542" fill="hold"/>
                                        <p:tgtEl>
                                          <p:spTgt spid="9"/>
                                        </p:tgtEl>
                                      </p:cBhvr>
                                    </p:cmd>
                                  </p:childTnLst>
                                </p:cTn>
                              </p:par>
                            </p:childTnLst>
                          </p:cTn>
                        </p:par>
                      </p:childTnLst>
                    </p:cTn>
                  </p:par>
                </p:childTnLst>
              </p:cTn>
              <p:nextCondLst>
                <p:cond evt="onClick" delay="0">
                  <p:tgtEl>
                    <p:spTgt spid="9"/>
                  </p:tgtEl>
                </p:cond>
              </p:nextCondLst>
            </p:seq>
            <p:audio>
              <p:cMediaNode vol="80000">
                <p:cTn id="29" fill="hold" display="0">
                  <p:stCondLst>
                    <p:cond delay="indefinite"/>
                  </p:stCondLst>
                  <p:endCondLst>
                    <p:cond evt="onStopAudio" delay="0">
                      <p:tgtEl>
                        <p:sldTgt/>
                      </p:tgtEl>
                    </p:cond>
                  </p:endCondLst>
                </p:cTn>
                <p:tgtEl>
                  <p:spTgt spid="9"/>
                </p:tgtEl>
              </p:cMediaNode>
            </p:audio>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NEUROTRASMETTITORI</a:t>
            </a:r>
            <a:endParaRPr lang="it-IT" b="1" dirty="0">
              <a:solidFill>
                <a:srgbClr val="FF0000"/>
              </a:solidFill>
            </a:endParaRPr>
          </a:p>
        </p:txBody>
      </p:sp>
      <p:sp>
        <p:nvSpPr>
          <p:cNvPr id="3" name="Segnaposto contenuto 2"/>
          <p:cNvSpPr>
            <a:spLocks noGrp="1"/>
          </p:cNvSpPr>
          <p:nvPr>
            <p:ph idx="1"/>
          </p:nvPr>
        </p:nvSpPr>
        <p:spPr>
          <a:xfrm>
            <a:off x="317679" y="1390918"/>
            <a:ext cx="7499797" cy="4786045"/>
          </a:xfrm>
        </p:spPr>
        <p:txBody>
          <a:bodyPr>
            <a:normAutofit/>
          </a:bodyPr>
          <a:lstStyle/>
          <a:p>
            <a:pPr algn="just"/>
            <a:r>
              <a:rPr lang="it-IT" sz="2000" dirty="0" smtClean="0"/>
              <a:t>A livello delle sinapsi, lo stimolo elettrico viene trasformato e stimolo chimico quella produzione dei neurotrasmettitori. </a:t>
            </a:r>
          </a:p>
          <a:p>
            <a:pPr algn="just"/>
            <a:r>
              <a:rPr lang="it-IT" sz="2000" dirty="0" smtClean="0"/>
              <a:t>L’</a:t>
            </a:r>
            <a:r>
              <a:rPr lang="it-IT" sz="2000" b="1" dirty="0" smtClean="0"/>
              <a:t>acetilcolina</a:t>
            </a:r>
            <a:r>
              <a:rPr lang="it-IT" sz="2000" dirty="0" smtClean="0"/>
              <a:t> </a:t>
            </a:r>
            <a:r>
              <a:rPr lang="it-IT" sz="2000" dirty="0"/>
              <a:t>è stata scoperta nel 1924 da </a:t>
            </a:r>
            <a:r>
              <a:rPr lang="it-IT" sz="2000" dirty="0" smtClean="0"/>
              <a:t> </a:t>
            </a:r>
            <a:r>
              <a:rPr lang="it-IT" sz="2000" dirty="0" err="1" smtClean="0"/>
              <a:t>Ottolevi</a:t>
            </a:r>
            <a:r>
              <a:rPr lang="it-IT" sz="2000" dirty="0" smtClean="0"/>
              <a:t>, è un neurotrasmettitore implicato nel movimento dei muscoli, per cui ha un’azione </a:t>
            </a:r>
            <a:r>
              <a:rPr lang="it-IT" sz="2000" dirty="0" err="1" smtClean="0"/>
              <a:t>eccitatoria</a:t>
            </a:r>
            <a:r>
              <a:rPr lang="it-IT" sz="2000" dirty="0" smtClean="0"/>
              <a:t>, quando viene rilasciato a livello della placca motrice. Ha invece una funzione inibitoria quando viene rilasciata nel parasimpatico</a:t>
            </a:r>
          </a:p>
          <a:p>
            <a:pPr algn="just"/>
            <a:r>
              <a:rPr lang="it-IT" sz="2000" dirty="0" smtClean="0"/>
              <a:t>La </a:t>
            </a:r>
            <a:r>
              <a:rPr lang="it-IT" sz="2000" b="1" dirty="0" smtClean="0"/>
              <a:t>dopamina</a:t>
            </a:r>
            <a:r>
              <a:rPr lang="it-IT" sz="2000" dirty="0" smtClean="0"/>
              <a:t> viene prodotta dal locus </a:t>
            </a:r>
            <a:r>
              <a:rPr lang="it-IT" sz="2000" dirty="0" err="1" smtClean="0"/>
              <a:t>niger</a:t>
            </a:r>
            <a:r>
              <a:rPr lang="it-IT" sz="2000" dirty="0" smtClean="0"/>
              <a:t> del mesencefalo ed è responsabile del nostro benessere fisico e </a:t>
            </a:r>
            <a:r>
              <a:rPr lang="it-IT" sz="2000" dirty="0" err="1" smtClean="0"/>
              <a:t>psicoemotivo</a:t>
            </a:r>
            <a:r>
              <a:rPr lang="it-IT" sz="2000" dirty="0" smtClean="0"/>
              <a:t>, regola il ritmo sonno veglia e stimola anche la memoria aumentando le capacità di apprendimento.</a:t>
            </a:r>
          </a:p>
          <a:p>
            <a:pPr algn="just"/>
            <a:r>
              <a:rPr lang="it-IT" sz="2000" dirty="0"/>
              <a:t>La</a:t>
            </a:r>
            <a:r>
              <a:rPr lang="it-IT" sz="2000" b="1" dirty="0"/>
              <a:t> </a:t>
            </a:r>
            <a:r>
              <a:rPr lang="it-IT" sz="2000" b="1" dirty="0" smtClean="0"/>
              <a:t>serotonina </a:t>
            </a:r>
            <a:r>
              <a:rPr lang="it-IT" sz="2000" dirty="0" smtClean="0"/>
              <a:t>deriva dalla aminoacido triptofano, essa regola la temperatura corporea </a:t>
            </a:r>
            <a:r>
              <a:rPr lang="it-IT" sz="2000" dirty="0" smtClean="0"/>
              <a:t>no, </a:t>
            </a:r>
            <a:r>
              <a:rPr lang="it-IT" sz="2000" dirty="0" smtClean="0"/>
              <a:t>il ritmo sonno veglia e il tono dell’umore.</a:t>
            </a:r>
          </a:p>
          <a:p>
            <a:pPr algn="just"/>
            <a:r>
              <a:rPr lang="it-IT" sz="2000" dirty="0"/>
              <a:t>Abbiamo le </a:t>
            </a:r>
            <a:r>
              <a:rPr lang="it-IT" sz="2000" dirty="0" smtClean="0"/>
              <a:t>endorfine che sono prodotti dall’ipotalamo e colpiscono </a:t>
            </a:r>
            <a:r>
              <a:rPr lang="it-IT" sz="2000" dirty="0" err="1" smtClean="0"/>
              <a:t>nociocettori</a:t>
            </a:r>
            <a:r>
              <a:rPr lang="it-IT" sz="2000" dirty="0" smtClean="0"/>
              <a:t> che sono i recettori del dolore</a:t>
            </a:r>
          </a:p>
        </p:txBody>
      </p:sp>
      <p:pic>
        <p:nvPicPr>
          <p:cNvPr id="4" name="Immagine 3"/>
          <p:cNvPicPr>
            <a:picLocks noChangeAspect="1"/>
          </p:cNvPicPr>
          <p:nvPr/>
        </p:nvPicPr>
        <p:blipFill>
          <a:blip r:embed="rId8"/>
          <a:stretch>
            <a:fillRect/>
          </a:stretch>
        </p:blipFill>
        <p:spPr>
          <a:xfrm>
            <a:off x="7959144" y="1017430"/>
            <a:ext cx="3915177" cy="3876541"/>
          </a:xfrm>
          <a:prstGeom prst="rect">
            <a:avLst/>
          </a:prstGeom>
        </p:spPr>
      </p:pic>
      <p:pic>
        <p:nvPicPr>
          <p:cNvPr id="7" name="Segnale acust. regist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829023" y="712630"/>
            <a:ext cx="609600" cy="609600"/>
          </a:xfrm>
          <a:prstGeom prst="rect">
            <a:avLst/>
          </a:prstGeom>
        </p:spPr>
      </p:pic>
      <p:pic>
        <p:nvPicPr>
          <p:cNvPr id="11" name="Segnale acust. regist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784484" y="2955700"/>
            <a:ext cx="609600" cy="609600"/>
          </a:xfrm>
          <a:prstGeom prst="rect">
            <a:avLst/>
          </a:prstGeom>
        </p:spPr>
      </p:pic>
      <p:pic>
        <p:nvPicPr>
          <p:cNvPr id="17" name="Segnale acust. registr.">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583510" y="4988059"/>
            <a:ext cx="609600" cy="609600"/>
          </a:xfrm>
          <a:prstGeom prst="rect">
            <a:avLst/>
          </a:prstGeom>
        </p:spPr>
      </p:pic>
    </p:spTree>
    <p:extLst>
      <p:ext uri="{BB962C8B-B14F-4D97-AF65-F5344CB8AC3E}">
        <p14:creationId xmlns:p14="http://schemas.microsoft.com/office/powerpoint/2010/main" val="5532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nodeType="clickEffect">
                                  <p:stCondLst>
                                    <p:cond delay="0"/>
                                  </p:stCondLst>
                                  <p:childTnLst>
                                    <p:animRot by="120000">
                                      <p:cBhvr>
                                        <p:cTn id="36" dur="100" fill="hold">
                                          <p:stCondLst>
                                            <p:cond delay="0"/>
                                          </p:stCondLst>
                                        </p:cTn>
                                        <p:tgtEl>
                                          <p:spTgt spid="4"/>
                                        </p:tgtEl>
                                        <p:attrNameLst>
                                          <p:attrName>r</p:attrName>
                                        </p:attrNameLst>
                                      </p:cBhvr>
                                    </p:animRot>
                                    <p:animRot by="-240000">
                                      <p:cBhvr>
                                        <p:cTn id="37" dur="200" fill="hold">
                                          <p:stCondLst>
                                            <p:cond delay="200"/>
                                          </p:stCondLst>
                                        </p:cTn>
                                        <p:tgtEl>
                                          <p:spTgt spid="4"/>
                                        </p:tgtEl>
                                        <p:attrNameLst>
                                          <p:attrName>r</p:attrName>
                                        </p:attrNameLst>
                                      </p:cBhvr>
                                    </p:animRot>
                                    <p:animRot by="240000">
                                      <p:cBhvr>
                                        <p:cTn id="38" dur="200" fill="hold">
                                          <p:stCondLst>
                                            <p:cond delay="400"/>
                                          </p:stCondLst>
                                        </p:cTn>
                                        <p:tgtEl>
                                          <p:spTgt spid="4"/>
                                        </p:tgtEl>
                                        <p:attrNameLst>
                                          <p:attrName>r</p:attrName>
                                        </p:attrNameLst>
                                      </p:cBhvr>
                                    </p:animRot>
                                    <p:animRot by="-240000">
                                      <p:cBhvr>
                                        <p:cTn id="39" dur="200" fill="hold">
                                          <p:stCondLst>
                                            <p:cond delay="600"/>
                                          </p:stCondLst>
                                        </p:cTn>
                                        <p:tgtEl>
                                          <p:spTgt spid="4"/>
                                        </p:tgtEl>
                                        <p:attrNameLst>
                                          <p:attrName>r</p:attrName>
                                        </p:attrNameLst>
                                      </p:cBhvr>
                                    </p:animRot>
                                    <p:animRot by="120000">
                                      <p:cBhvr>
                                        <p:cTn id="4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7"/>
                    </p:tgtEl>
                  </p:cond>
                </p:stCondLst>
                <p:endSync evt="end" delay="0">
                  <p:rtn val="all"/>
                </p:endSync>
                <p:childTnLst>
                  <p:par>
                    <p:cTn id="42" fill="hold">
                      <p:stCondLst>
                        <p:cond delay="0"/>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63529" fill="hold"/>
                                        <p:tgtEl>
                                          <p:spTgt spid="7"/>
                                        </p:tgtEl>
                                      </p:cBhvr>
                                    </p:cmd>
                                  </p:childTnLst>
                                </p:cTn>
                              </p:par>
                            </p:childTnLst>
                          </p:cTn>
                        </p:par>
                      </p:childTnLst>
                    </p:cTn>
                  </p:par>
                </p:childTnLst>
              </p:cTn>
              <p:nextCondLst>
                <p:cond evt="onClick" delay="0">
                  <p:tgtEl>
                    <p:spTgt spid="7"/>
                  </p:tgtEl>
                </p:cond>
              </p:nextCondLst>
            </p:seq>
            <p:audio>
              <p:cMediaNode vol="80000">
                <p:cTn id="46" fill="hold" display="0">
                  <p:stCondLst>
                    <p:cond delay="indefinite"/>
                  </p:stCondLst>
                  <p:endCondLst>
                    <p:cond evt="onStopAudio" delay="0">
                      <p:tgtEl>
                        <p:sldTgt/>
                      </p:tgtEl>
                    </p:cond>
                  </p:endCondLst>
                </p:cTn>
                <p:tgtEl>
                  <p:spTgt spid="7"/>
                </p:tgtEl>
              </p:cMediaNode>
            </p:audio>
            <p:seq concurrent="1" nextAc="seek">
              <p:cTn id="47" restart="whenNotActive" fill="hold" evtFilter="cancelBubble" nodeType="interactiveSeq">
                <p:stCondLst>
                  <p:cond evt="onClick" delay="0">
                    <p:tgtEl>
                      <p:spTgt spid="11"/>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18018" fill="hold"/>
                                        <p:tgtEl>
                                          <p:spTgt spid="11"/>
                                        </p:tgtEl>
                                      </p:cBhvr>
                                    </p:cmd>
                                  </p:childTnLst>
                                </p:cTn>
                              </p:par>
                            </p:childTnLst>
                          </p:cTn>
                        </p:par>
                      </p:childTnLst>
                    </p:cTn>
                  </p:par>
                </p:childTnLst>
              </p:cTn>
              <p:nextCondLst>
                <p:cond evt="onClick" delay="0">
                  <p:tgtEl>
                    <p:spTgt spid="11"/>
                  </p:tgtEl>
                </p:cond>
              </p:nextCondLst>
            </p:seq>
            <p:audio>
              <p:cMediaNode vol="80000">
                <p:cTn id="52" fill="hold" display="0">
                  <p:stCondLst>
                    <p:cond delay="indefinite"/>
                  </p:stCondLst>
                  <p:endCondLst>
                    <p:cond evt="onStopAudio" delay="0">
                      <p:tgtEl>
                        <p:sldTgt/>
                      </p:tgtEl>
                    </p:cond>
                  </p:endCondLst>
                </p:cTn>
                <p:tgtEl>
                  <p:spTgt spid="11"/>
                </p:tgtEl>
              </p:cMediaNode>
            </p:audio>
            <p:seq concurrent="1" nextAc="seek">
              <p:cTn id="53" restart="whenNotActive" fill="hold" evtFilter="cancelBubble" nodeType="interactiveSeq">
                <p:stCondLst>
                  <p:cond evt="onClick" delay="0">
                    <p:tgtEl>
                      <p:spTgt spid="17"/>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62043" fill="hold"/>
                                        <p:tgtEl>
                                          <p:spTgt spid="17"/>
                                        </p:tgtEl>
                                      </p:cBhvr>
                                    </p:cmd>
                                  </p:childTnLst>
                                </p:cTn>
                              </p:par>
                            </p:childTnLst>
                          </p:cTn>
                        </p:par>
                      </p:childTnLst>
                    </p:cTn>
                  </p:par>
                </p:childTnLst>
              </p:cTn>
              <p:nextCondLst>
                <p:cond evt="onClick" delay="0">
                  <p:tgtEl>
                    <p:spTgt spid="17"/>
                  </p:tgtEl>
                </p:cond>
              </p:nextCondLst>
            </p:seq>
            <p:audio>
              <p:cMediaNode vol="80000">
                <p:cTn id="58" fill="hold" display="0">
                  <p:stCondLst>
                    <p:cond delay="indefinite"/>
                  </p:stCondLst>
                  <p:endCondLst>
                    <p:cond evt="onStopAudio" delay="0">
                      <p:tgtEl>
                        <p:sldTgt/>
                      </p:tgtEl>
                    </p:cond>
                  </p:endCondLst>
                </p:cTn>
                <p:tgtEl>
                  <p:spTgt spid="17"/>
                </p:tgtEl>
              </p:cMediaNode>
            </p:audio>
          </p:childTnLst>
        </p:cTn>
      </p:par>
    </p:tnLst>
    <p:bldLst>
      <p:bldP spid="3" grpId="0" build="p"/>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TotalTime>
  <Words>1285</Words>
  <Application>Microsoft Office PowerPoint</Application>
  <PresentationFormat>Widescreen</PresentationFormat>
  <Paragraphs>63</Paragraphs>
  <Slides>14</Slides>
  <Notes>0</Notes>
  <HiddenSlides>0</HiddenSlides>
  <MMClips>18</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Tema di Office</vt:lpstr>
      <vt:lpstr>DROGA E ALCOOL: GLI EFFETTI SUL CERVELLO</vt:lpstr>
      <vt:lpstr>ENCEFALO</vt:lpstr>
      <vt:lpstr>MESENCEFALO</vt:lpstr>
      <vt:lpstr>ROMBENCEFALO</vt:lpstr>
      <vt:lpstr>Presentazione standard di PowerPoint</vt:lpstr>
      <vt:lpstr>NEURONI</vt:lpstr>
      <vt:lpstr>TRASPORTO ATTIVO</vt:lpstr>
      <vt:lpstr>FUNZIONE GUAINA MIELINICA</vt:lpstr>
      <vt:lpstr>NEUROTRASMETTITORI</vt:lpstr>
      <vt:lpstr>STUPEFACENTI</vt:lpstr>
      <vt:lpstr>DROGHE</vt:lpstr>
      <vt:lpstr>Presentazione standard di PowerPoint</vt:lpstr>
      <vt:lpstr>FERMENTAZIONE ALCOLICA</vt:lpstr>
      <vt:lpstr>I DANNI DELL’ ALCOOL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windows</dc:creator>
  <cp:lastModifiedBy>Utente 01</cp:lastModifiedBy>
  <cp:revision>45</cp:revision>
  <dcterms:created xsi:type="dcterms:W3CDTF">2022-02-03T16:41:15Z</dcterms:created>
  <dcterms:modified xsi:type="dcterms:W3CDTF">2022-03-25T07:36:37Z</dcterms:modified>
</cp:coreProperties>
</file>